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ucida Console" panose="020B0609040504020204" pitchFamily="49" charset="0"/>
      <p:regular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16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638" y="1269112"/>
            <a:ext cx="8010723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66638" y="3372770"/>
            <a:ext cx="8010723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E2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01583" y="4706873"/>
            <a:ext cx="443483" cy="2651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528" y="138050"/>
            <a:ext cx="8312942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30440" y="1373493"/>
            <a:ext cx="4398009" cy="2842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6449" y="4795134"/>
            <a:ext cx="2823210" cy="12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12d.com/stepfunctions-codebuil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lessland.com/" TargetMode="External"/><Relationship Id="rId2" Type="http://schemas.openxmlformats.org/officeDocument/2006/relationships/hyperlink" Target="https://s12d.com/cicd-partn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be.com/c/ServerlessLan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erverlessland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Building CI/CD workflows for </a:t>
            </a:r>
            <a:r>
              <a:rPr spc="-1100" dirty="0"/>
              <a:t> </a:t>
            </a:r>
            <a:r>
              <a:rPr spc="-5" dirty="0"/>
              <a:t>serverless</a:t>
            </a:r>
            <a:r>
              <a:rPr spc="-10" dirty="0"/>
              <a:t> </a:t>
            </a:r>
            <a:r>
              <a:rPr spc="-5" dirty="0"/>
              <a:t>applications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7" y="340830"/>
            <a:ext cx="33451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0" dirty="0"/>
              <a:t> </a:t>
            </a:r>
            <a:r>
              <a:rPr spc="-5" dirty="0"/>
              <a:t>SAM</a:t>
            </a:r>
            <a:r>
              <a:rPr spc="-45" dirty="0"/>
              <a:t> </a:t>
            </a:r>
            <a:r>
              <a:rPr dirty="0"/>
              <a:t>templates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7993" y="852550"/>
            <a:ext cx="3768090" cy="3898265"/>
            <a:chOff x="197993" y="852550"/>
            <a:chExt cx="3768090" cy="3898265"/>
          </a:xfrm>
        </p:grpSpPr>
        <p:sp>
          <p:nvSpPr>
            <p:cNvPr id="4" name="object 4"/>
            <p:cNvSpPr/>
            <p:nvPr/>
          </p:nvSpPr>
          <p:spPr>
            <a:xfrm>
              <a:off x="203073" y="857630"/>
              <a:ext cx="3757929" cy="3888104"/>
            </a:xfrm>
            <a:custGeom>
              <a:avLst/>
              <a:gdLst/>
              <a:ahLst/>
              <a:cxnLst/>
              <a:rect l="l" t="t" r="r" b="b"/>
              <a:pathLst>
                <a:path w="3757929" h="3888104">
                  <a:moveTo>
                    <a:pt x="3757422" y="0"/>
                  </a:moveTo>
                  <a:lnTo>
                    <a:pt x="0" y="0"/>
                  </a:lnTo>
                  <a:lnTo>
                    <a:pt x="0" y="3887724"/>
                  </a:lnTo>
                  <a:lnTo>
                    <a:pt x="3757422" y="3887724"/>
                  </a:lnTo>
                  <a:lnTo>
                    <a:pt x="3757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3073" y="857630"/>
              <a:ext cx="3757929" cy="3888104"/>
            </a:xfrm>
            <a:custGeom>
              <a:avLst/>
              <a:gdLst/>
              <a:ahLst/>
              <a:cxnLst/>
              <a:rect l="l" t="t" r="r" b="b"/>
              <a:pathLst>
                <a:path w="3757929" h="3888104">
                  <a:moveTo>
                    <a:pt x="0" y="0"/>
                  </a:moveTo>
                  <a:lnTo>
                    <a:pt x="3757422" y="0"/>
                  </a:lnTo>
                  <a:lnTo>
                    <a:pt x="3757422" y="3887724"/>
                  </a:lnTo>
                  <a:lnTo>
                    <a:pt x="0" y="3887724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0932" y="851522"/>
            <a:ext cx="3262629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6370">
              <a:lnSpc>
                <a:spcPct val="120000"/>
              </a:lnSpc>
              <a:spcBef>
                <a:spcPts val="100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AWSTemplateFormatVersion: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'2010-09-09’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Transform: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AWS::Serverless-2016-10-31 </a:t>
            </a:r>
            <a:r>
              <a:rPr sz="1050" spc="5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Resources:</a:t>
            </a:r>
            <a:endParaRPr sz="1050">
              <a:latin typeface="Lucida Console"/>
              <a:cs typeface="Lucida Console"/>
            </a:endParaRPr>
          </a:p>
          <a:p>
            <a:pPr marL="173990">
              <a:lnSpc>
                <a:spcPct val="100000"/>
              </a:lnSpc>
              <a:spcBef>
                <a:spcPts val="250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GetProductsFunction:</a:t>
            </a:r>
            <a:endParaRPr sz="1050">
              <a:latin typeface="Lucida Console"/>
              <a:cs typeface="Lucida Console"/>
            </a:endParaRPr>
          </a:p>
          <a:p>
            <a:pPr marL="335280" marR="408940">
              <a:lnSpc>
                <a:spcPct val="12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Type: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AWS::Serverless::Function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Properties:</a:t>
            </a:r>
            <a:endParaRPr sz="1050">
              <a:latin typeface="Lucida Console"/>
              <a:cs typeface="Lucida Console"/>
            </a:endParaRPr>
          </a:p>
          <a:p>
            <a:pPr marL="497840" marR="652145">
              <a:lnSpc>
                <a:spcPct val="12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Handler: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index.getProducts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Runtime: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nodejs10.x </a:t>
            </a:r>
            <a:r>
              <a:rPr sz="1050" spc="5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CodeUri: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src/</a:t>
            </a:r>
            <a:endParaRPr sz="1050">
              <a:latin typeface="Lucida Console"/>
              <a:cs typeface="Lucida Console"/>
            </a:endParaRPr>
          </a:p>
          <a:p>
            <a:pPr marL="497840">
              <a:lnSpc>
                <a:spcPct val="100000"/>
              </a:lnSpc>
              <a:spcBef>
                <a:spcPts val="254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Policies:</a:t>
            </a:r>
            <a:endParaRPr sz="1050">
              <a:latin typeface="Lucida Console"/>
              <a:cs typeface="Lucida Console"/>
            </a:endParaRPr>
          </a:p>
          <a:p>
            <a:pPr marL="659130">
              <a:lnSpc>
                <a:spcPct val="100000"/>
              </a:lnSpc>
              <a:spcBef>
                <a:spcPts val="250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-</a:t>
            </a:r>
            <a:r>
              <a:rPr sz="1050" spc="-4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DynamoDBReadPolicy:</a:t>
            </a:r>
            <a:endParaRPr sz="1050">
              <a:latin typeface="Lucida Console"/>
              <a:cs typeface="Lucida Console"/>
            </a:endParaRPr>
          </a:p>
          <a:p>
            <a:pPr marL="497205" marR="5080" indent="485140">
              <a:lnSpc>
                <a:spcPct val="12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TableName: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!Ref ProductTable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Events:</a:t>
            </a:r>
            <a:endParaRPr sz="1050">
              <a:latin typeface="Lucida Console"/>
              <a:cs typeface="Lucida Console"/>
            </a:endParaRPr>
          </a:p>
          <a:p>
            <a:pPr marL="821055" marR="1542415" indent="-162560">
              <a:lnSpc>
                <a:spcPct val="12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GetResource: </a:t>
            </a:r>
            <a:r>
              <a:rPr sz="1050" spc="-620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Type: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Api </a:t>
            </a:r>
            <a:r>
              <a:rPr sz="1050" spc="5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Pro</a:t>
            </a:r>
            <a:r>
              <a:rPr sz="1050" spc="5" dirty="0">
                <a:solidFill>
                  <a:srgbClr val="1D516C"/>
                </a:solidFill>
                <a:latin typeface="Lucida Console"/>
                <a:cs typeface="Lucida Console"/>
              </a:rPr>
              <a:t>p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ert</a:t>
            </a:r>
            <a:r>
              <a:rPr sz="1050" spc="5" dirty="0">
                <a:solidFill>
                  <a:srgbClr val="1D516C"/>
                </a:solidFill>
                <a:latin typeface="Lucida Console"/>
                <a:cs typeface="Lucida Console"/>
              </a:rPr>
              <a:t>i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es:</a:t>
            </a:r>
            <a:endParaRPr sz="1050">
              <a:latin typeface="Lucida Console"/>
              <a:cs typeface="Lucida Console"/>
            </a:endParaRPr>
          </a:p>
          <a:p>
            <a:pPr marL="982980" marR="85725">
              <a:lnSpc>
                <a:spcPct val="12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Path: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/products/{productId}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Method:</a:t>
            </a:r>
            <a:r>
              <a:rPr sz="1050" spc="-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get</a:t>
            </a:r>
            <a:endParaRPr sz="1050">
              <a:latin typeface="Lucida Console"/>
              <a:cs typeface="Lucida Console"/>
            </a:endParaRPr>
          </a:p>
          <a:p>
            <a:pPr marL="173355">
              <a:lnSpc>
                <a:spcPct val="100000"/>
              </a:lnSpc>
              <a:spcBef>
                <a:spcPts val="250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ProductTable:</a:t>
            </a:r>
            <a:endParaRPr sz="1050">
              <a:latin typeface="Lucida Console"/>
              <a:cs typeface="Lucida Console"/>
            </a:endParaRPr>
          </a:p>
          <a:p>
            <a:pPr marL="335280">
              <a:lnSpc>
                <a:spcPct val="100000"/>
              </a:lnSpc>
              <a:spcBef>
                <a:spcPts val="254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Type:</a:t>
            </a:r>
            <a:r>
              <a:rPr sz="105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AWS::Serverless::SimpleTable</a:t>
            </a:r>
            <a:endParaRPr sz="1050">
              <a:latin typeface="Lucida Console"/>
              <a:cs typeface="Lucida Consol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94180" y="1672334"/>
            <a:ext cx="3171825" cy="2719070"/>
            <a:chOff x="2194180" y="1672334"/>
            <a:chExt cx="3171825" cy="2719070"/>
          </a:xfrm>
        </p:grpSpPr>
        <p:sp>
          <p:nvSpPr>
            <p:cNvPr id="8" name="object 8"/>
            <p:cNvSpPr/>
            <p:nvPr/>
          </p:nvSpPr>
          <p:spPr>
            <a:xfrm>
              <a:off x="3331123" y="1743443"/>
              <a:ext cx="2009139" cy="347345"/>
            </a:xfrm>
            <a:custGeom>
              <a:avLst/>
              <a:gdLst/>
              <a:ahLst/>
              <a:cxnLst/>
              <a:rect l="l" t="t" r="r" b="b"/>
              <a:pathLst>
                <a:path w="2009139" h="347344">
                  <a:moveTo>
                    <a:pt x="2009013" y="346773"/>
                  </a:moveTo>
                  <a:lnTo>
                    <a:pt x="0" y="0"/>
                  </a:lnTo>
                </a:path>
              </a:pathLst>
            </a:custGeom>
            <a:ln w="51053">
              <a:solidFill>
                <a:srgbClr val="EB5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5355" y="1672334"/>
              <a:ext cx="164465" cy="151130"/>
            </a:xfrm>
            <a:custGeom>
              <a:avLst/>
              <a:gdLst/>
              <a:ahLst/>
              <a:cxnLst/>
              <a:rect l="l" t="t" r="r" b="b"/>
              <a:pathLst>
                <a:path w="164464" h="151130">
                  <a:moveTo>
                    <a:pt x="163957" y="0"/>
                  </a:moveTo>
                  <a:lnTo>
                    <a:pt x="0" y="49403"/>
                  </a:lnTo>
                  <a:lnTo>
                    <a:pt x="137896" y="150926"/>
                  </a:lnTo>
                  <a:lnTo>
                    <a:pt x="163957" y="0"/>
                  </a:lnTo>
                  <a:close/>
                </a:path>
              </a:pathLst>
            </a:custGeom>
            <a:solidFill>
              <a:srgbClr val="EB5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9148" y="2972180"/>
              <a:ext cx="3021330" cy="628015"/>
            </a:xfrm>
            <a:custGeom>
              <a:avLst/>
              <a:gdLst/>
              <a:ahLst/>
              <a:cxnLst/>
              <a:rect l="l" t="t" r="r" b="b"/>
              <a:pathLst>
                <a:path w="3021329" h="628014">
                  <a:moveTo>
                    <a:pt x="3020910" y="0"/>
                  </a:moveTo>
                  <a:lnTo>
                    <a:pt x="0" y="627519"/>
                  </a:lnTo>
                </a:path>
              </a:pathLst>
            </a:custGeom>
            <a:ln w="51053">
              <a:solidFill>
                <a:srgbClr val="EB5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94180" y="3519523"/>
              <a:ext cx="165735" cy="150495"/>
            </a:xfrm>
            <a:custGeom>
              <a:avLst/>
              <a:gdLst/>
              <a:ahLst/>
              <a:cxnLst/>
              <a:rect l="l" t="t" r="r" b="b"/>
              <a:pathLst>
                <a:path w="165735" h="150495">
                  <a:moveTo>
                    <a:pt x="134378" y="0"/>
                  </a:moveTo>
                  <a:lnTo>
                    <a:pt x="0" y="106133"/>
                  </a:lnTo>
                  <a:lnTo>
                    <a:pt x="165531" y="149961"/>
                  </a:lnTo>
                  <a:lnTo>
                    <a:pt x="134378" y="0"/>
                  </a:lnTo>
                  <a:close/>
                </a:path>
              </a:pathLst>
            </a:custGeom>
            <a:solidFill>
              <a:srgbClr val="EB5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1633" y="3370707"/>
              <a:ext cx="1718945" cy="958215"/>
            </a:xfrm>
            <a:custGeom>
              <a:avLst/>
              <a:gdLst/>
              <a:ahLst/>
              <a:cxnLst/>
              <a:rect l="l" t="t" r="r" b="b"/>
              <a:pathLst>
                <a:path w="1718945" h="958214">
                  <a:moveTo>
                    <a:pt x="1718360" y="0"/>
                  </a:moveTo>
                  <a:lnTo>
                    <a:pt x="0" y="958088"/>
                  </a:lnTo>
                </a:path>
              </a:pathLst>
            </a:custGeom>
            <a:ln w="51053">
              <a:solidFill>
                <a:srgbClr val="EB5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0158" y="4249477"/>
              <a:ext cx="171450" cy="141605"/>
            </a:xfrm>
            <a:custGeom>
              <a:avLst/>
              <a:gdLst/>
              <a:ahLst/>
              <a:cxnLst/>
              <a:rect l="l" t="t" r="r" b="b"/>
              <a:pathLst>
                <a:path w="171450" h="141604">
                  <a:moveTo>
                    <a:pt x="96469" y="0"/>
                  </a:moveTo>
                  <a:lnTo>
                    <a:pt x="0" y="141477"/>
                  </a:lnTo>
                  <a:lnTo>
                    <a:pt x="171056" y="133769"/>
                  </a:lnTo>
                  <a:lnTo>
                    <a:pt x="96469" y="0"/>
                  </a:lnTo>
                  <a:close/>
                </a:path>
              </a:pathLst>
            </a:custGeom>
            <a:solidFill>
              <a:srgbClr val="EB5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4783" y="2495169"/>
              <a:ext cx="2485390" cy="205740"/>
            </a:xfrm>
            <a:custGeom>
              <a:avLst/>
              <a:gdLst/>
              <a:ahLst/>
              <a:cxnLst/>
              <a:rect l="l" t="t" r="r" b="b"/>
              <a:pathLst>
                <a:path w="2485390" h="205739">
                  <a:moveTo>
                    <a:pt x="2485034" y="0"/>
                  </a:moveTo>
                  <a:lnTo>
                    <a:pt x="0" y="205257"/>
                  </a:lnTo>
                </a:path>
              </a:pathLst>
            </a:custGeom>
            <a:ln w="51053">
              <a:solidFill>
                <a:srgbClr val="EB5B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27582" y="2621996"/>
              <a:ext cx="159385" cy="153035"/>
            </a:xfrm>
            <a:custGeom>
              <a:avLst/>
              <a:gdLst/>
              <a:ahLst/>
              <a:cxnLst/>
              <a:rect l="l" t="t" r="r" b="b"/>
              <a:pathLst>
                <a:path w="159385" h="153035">
                  <a:moveTo>
                    <a:pt x="146329" y="0"/>
                  </a:moveTo>
                  <a:lnTo>
                    <a:pt x="0" y="88938"/>
                  </a:lnTo>
                  <a:lnTo>
                    <a:pt x="158940" y="152641"/>
                  </a:lnTo>
                  <a:lnTo>
                    <a:pt x="146329" y="0"/>
                  </a:lnTo>
                  <a:close/>
                </a:path>
              </a:pathLst>
            </a:custGeom>
            <a:solidFill>
              <a:srgbClr val="EB5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54186" y="1402695"/>
            <a:ext cx="2604770" cy="209740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spc="-5" dirty="0">
                <a:solidFill>
                  <a:srgbClr val="EB5F06"/>
                </a:solidFill>
                <a:latin typeface="Trebuchet MS"/>
                <a:cs typeface="Trebuchet MS"/>
              </a:rPr>
              <a:t>Just</a:t>
            </a:r>
            <a:r>
              <a:rPr sz="2000" spc="-95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EB5F06"/>
                </a:solidFill>
                <a:latin typeface="Trebuchet MS"/>
                <a:cs typeface="Trebuchet MS"/>
              </a:rPr>
              <a:t>20</a:t>
            </a:r>
            <a:r>
              <a:rPr sz="2000" spc="-8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5F06"/>
                </a:solidFill>
                <a:latin typeface="Trebuchet MS"/>
                <a:cs typeface="Trebuchet MS"/>
              </a:rPr>
              <a:t>lines</a:t>
            </a:r>
            <a:r>
              <a:rPr sz="2000" spc="-8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EB5F06"/>
                </a:solidFill>
                <a:latin typeface="Trebuchet MS"/>
                <a:cs typeface="Trebuchet MS"/>
              </a:rPr>
              <a:t>to</a:t>
            </a:r>
            <a:r>
              <a:rPr sz="2000" spc="-9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EB5F06"/>
                </a:solidFill>
                <a:latin typeface="Trebuchet MS"/>
                <a:cs typeface="Trebuchet MS"/>
              </a:rPr>
              <a:t>create:</a:t>
            </a:r>
            <a:endParaRPr sz="20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45" dirty="0">
                <a:solidFill>
                  <a:srgbClr val="EB5F06"/>
                </a:solidFill>
                <a:latin typeface="Trebuchet MS"/>
                <a:cs typeface="Trebuchet MS"/>
              </a:rPr>
              <a:t>Lambda</a:t>
            </a:r>
            <a:r>
              <a:rPr sz="2000" spc="-11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EB5F06"/>
                </a:solidFill>
                <a:latin typeface="Trebuchet MS"/>
                <a:cs typeface="Trebuchet MS"/>
              </a:rPr>
              <a:t>function</a:t>
            </a:r>
            <a:endParaRPr sz="20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120" dirty="0">
                <a:solidFill>
                  <a:srgbClr val="EB5F06"/>
                </a:solidFill>
                <a:latin typeface="Trebuchet MS"/>
                <a:cs typeface="Trebuchet MS"/>
              </a:rPr>
              <a:t>IAM</a:t>
            </a:r>
            <a:r>
              <a:rPr sz="2000" spc="-13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EB5F06"/>
                </a:solidFill>
                <a:latin typeface="Trebuchet MS"/>
                <a:cs typeface="Trebuchet MS"/>
              </a:rPr>
              <a:t>role</a:t>
            </a:r>
            <a:endParaRPr sz="20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60" dirty="0">
                <a:solidFill>
                  <a:srgbClr val="EB5F06"/>
                </a:solidFill>
                <a:latin typeface="Trebuchet MS"/>
                <a:cs typeface="Trebuchet MS"/>
              </a:rPr>
              <a:t>API</a:t>
            </a:r>
            <a:r>
              <a:rPr sz="2000" spc="-11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5F06"/>
                </a:solidFill>
                <a:latin typeface="Trebuchet MS"/>
                <a:cs typeface="Trebuchet MS"/>
              </a:rPr>
              <a:t>Gateway</a:t>
            </a:r>
            <a:endParaRPr sz="20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85" dirty="0">
                <a:solidFill>
                  <a:srgbClr val="EB5F06"/>
                </a:solidFill>
                <a:latin typeface="Trebuchet MS"/>
                <a:cs typeface="Trebuchet MS"/>
              </a:rPr>
              <a:t>DynamoDB</a:t>
            </a:r>
            <a:r>
              <a:rPr sz="2000" spc="-120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EB5F06"/>
                </a:solidFill>
                <a:latin typeface="Trebuchet MS"/>
                <a:cs typeface="Trebuchet MS"/>
              </a:rPr>
              <a:t>table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562" y="1008761"/>
            <a:ext cx="3768090" cy="3717290"/>
            <a:chOff x="186562" y="1008761"/>
            <a:chExt cx="3768090" cy="3717290"/>
          </a:xfrm>
        </p:grpSpPr>
        <p:sp>
          <p:nvSpPr>
            <p:cNvPr id="3" name="object 3"/>
            <p:cNvSpPr/>
            <p:nvPr/>
          </p:nvSpPr>
          <p:spPr>
            <a:xfrm>
              <a:off x="191642" y="1013841"/>
              <a:ext cx="3757929" cy="3707129"/>
            </a:xfrm>
            <a:custGeom>
              <a:avLst/>
              <a:gdLst/>
              <a:ahLst/>
              <a:cxnLst/>
              <a:rect l="l" t="t" r="r" b="b"/>
              <a:pathLst>
                <a:path w="3757929" h="3707129">
                  <a:moveTo>
                    <a:pt x="3757422" y="0"/>
                  </a:moveTo>
                  <a:lnTo>
                    <a:pt x="0" y="0"/>
                  </a:lnTo>
                  <a:lnTo>
                    <a:pt x="0" y="3707129"/>
                  </a:lnTo>
                  <a:lnTo>
                    <a:pt x="3757422" y="3707129"/>
                  </a:lnTo>
                  <a:lnTo>
                    <a:pt x="3757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642" y="1013841"/>
              <a:ext cx="3757929" cy="3707129"/>
            </a:xfrm>
            <a:custGeom>
              <a:avLst/>
              <a:gdLst/>
              <a:ahLst/>
              <a:cxnLst/>
              <a:rect l="l" t="t" r="r" b="b"/>
              <a:pathLst>
                <a:path w="3757929" h="3707129">
                  <a:moveTo>
                    <a:pt x="0" y="0"/>
                  </a:moveTo>
                  <a:lnTo>
                    <a:pt x="3757422" y="0"/>
                  </a:lnTo>
                  <a:lnTo>
                    <a:pt x="3757422" y="3707129"/>
                  </a:lnTo>
                  <a:lnTo>
                    <a:pt x="0" y="3707129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2587" y="1053452"/>
            <a:ext cx="3263265" cy="354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6370">
              <a:lnSpc>
                <a:spcPct val="110000"/>
              </a:lnSpc>
              <a:spcBef>
                <a:spcPts val="100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AWSTemplateFormatVersion: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'2010-09-09’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Transform: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AWS::Serverless-2016-10-31 </a:t>
            </a:r>
            <a:r>
              <a:rPr sz="1050" spc="5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Resources:</a:t>
            </a:r>
            <a:endParaRPr sz="1050">
              <a:latin typeface="Lucida Console"/>
              <a:cs typeface="Lucida Console"/>
            </a:endParaRPr>
          </a:p>
          <a:p>
            <a:pPr marL="173990">
              <a:lnSpc>
                <a:spcPct val="100000"/>
              </a:lnSpc>
              <a:spcBef>
                <a:spcPts val="125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GetProductsFunction:</a:t>
            </a:r>
            <a:endParaRPr sz="1050">
              <a:latin typeface="Lucida Console"/>
              <a:cs typeface="Lucida Console"/>
            </a:endParaRPr>
          </a:p>
          <a:p>
            <a:pPr marL="335280" marR="408940">
              <a:lnSpc>
                <a:spcPct val="11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Type: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AWS::Serverless::Function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Properties:</a:t>
            </a:r>
            <a:endParaRPr sz="1050">
              <a:latin typeface="Lucida Console"/>
              <a:cs typeface="Lucida Console"/>
            </a:endParaRPr>
          </a:p>
          <a:p>
            <a:pPr marL="497840" marR="652145">
              <a:lnSpc>
                <a:spcPct val="11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Handler: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index.getProducts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Runtime: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nodejs10.x </a:t>
            </a:r>
            <a:r>
              <a:rPr sz="1050" spc="5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CodeUri: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src/</a:t>
            </a:r>
            <a:endParaRPr sz="1050">
              <a:latin typeface="Lucida Console"/>
              <a:cs typeface="Lucida Console"/>
            </a:endParaRPr>
          </a:p>
          <a:p>
            <a:pPr marL="497840">
              <a:lnSpc>
                <a:spcPct val="100000"/>
              </a:lnSpc>
              <a:spcBef>
                <a:spcPts val="125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Policies:</a:t>
            </a:r>
            <a:endParaRPr sz="1050">
              <a:latin typeface="Lucida Console"/>
              <a:cs typeface="Lucida Console"/>
            </a:endParaRPr>
          </a:p>
          <a:p>
            <a:pPr marL="659130">
              <a:lnSpc>
                <a:spcPct val="100000"/>
              </a:lnSpc>
              <a:spcBef>
                <a:spcPts val="125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-</a:t>
            </a:r>
            <a:r>
              <a:rPr sz="1050" spc="-4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DynamoDBReadPolicy:</a:t>
            </a:r>
            <a:endParaRPr sz="1050">
              <a:latin typeface="Lucida Console"/>
              <a:cs typeface="Lucida Console"/>
            </a:endParaRPr>
          </a:p>
          <a:p>
            <a:pPr marL="497205" marR="5080" indent="485140">
              <a:lnSpc>
                <a:spcPct val="11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TableName: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!Ref ProductTable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Events:</a:t>
            </a:r>
            <a:endParaRPr sz="1050">
              <a:latin typeface="Lucida Console"/>
              <a:cs typeface="Lucida Console"/>
            </a:endParaRPr>
          </a:p>
          <a:p>
            <a:pPr marL="821055" marR="1543050" indent="-162560">
              <a:lnSpc>
                <a:spcPct val="11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GetResource: </a:t>
            </a:r>
            <a:r>
              <a:rPr sz="1050" spc="-620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Type: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Api </a:t>
            </a:r>
            <a:r>
              <a:rPr sz="1050" spc="5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Pro</a:t>
            </a:r>
            <a:r>
              <a:rPr sz="1050" spc="5" dirty="0">
                <a:solidFill>
                  <a:srgbClr val="1D516C"/>
                </a:solidFill>
                <a:latin typeface="Lucida Console"/>
                <a:cs typeface="Lucida Console"/>
              </a:rPr>
              <a:t>p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ert</a:t>
            </a:r>
            <a:r>
              <a:rPr sz="1050" spc="5" dirty="0">
                <a:solidFill>
                  <a:srgbClr val="1D516C"/>
                </a:solidFill>
                <a:latin typeface="Lucida Console"/>
                <a:cs typeface="Lucida Console"/>
              </a:rPr>
              <a:t>i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es:</a:t>
            </a:r>
            <a:endParaRPr sz="1050">
              <a:latin typeface="Lucida Console"/>
              <a:cs typeface="Lucida Console"/>
            </a:endParaRPr>
          </a:p>
          <a:p>
            <a:pPr marL="982980" marR="85725">
              <a:lnSpc>
                <a:spcPct val="110000"/>
              </a:lnSpc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Path: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/products/{productId} </a:t>
            </a:r>
            <a:r>
              <a:rPr sz="1050" spc="-620" dirty="0">
                <a:solidFill>
                  <a:srgbClr val="00A0C8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Method:</a:t>
            </a:r>
            <a:r>
              <a:rPr sz="1050" spc="-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get</a:t>
            </a:r>
            <a:endParaRPr sz="1050">
              <a:latin typeface="Lucida Console"/>
              <a:cs typeface="Lucida Console"/>
            </a:endParaRPr>
          </a:p>
          <a:p>
            <a:pPr marL="173355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ProductTable:</a:t>
            </a:r>
            <a:endParaRPr sz="1050">
              <a:latin typeface="Lucida Console"/>
              <a:cs typeface="Lucida Console"/>
            </a:endParaRPr>
          </a:p>
          <a:p>
            <a:pPr marL="334645">
              <a:lnSpc>
                <a:spcPct val="100000"/>
              </a:lnSpc>
              <a:spcBef>
                <a:spcPts val="125"/>
              </a:spcBef>
            </a:pPr>
            <a:r>
              <a:rPr sz="1050" dirty="0">
                <a:solidFill>
                  <a:srgbClr val="1D516C"/>
                </a:solidFill>
                <a:latin typeface="Lucida Console"/>
                <a:cs typeface="Lucida Console"/>
              </a:rPr>
              <a:t>Type:</a:t>
            </a:r>
            <a:r>
              <a:rPr sz="105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050" dirty="0">
                <a:solidFill>
                  <a:srgbClr val="00A0C8"/>
                </a:solidFill>
                <a:latin typeface="Lucida Console"/>
                <a:cs typeface="Lucida Console"/>
              </a:rPr>
              <a:t>AWS::Serverless::SimpleTable</a:t>
            </a:r>
            <a:endParaRPr sz="1050">
              <a:latin typeface="Lucida Console"/>
              <a:cs typeface="Lucida Consol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61013" y="871537"/>
            <a:ext cx="3488054" cy="3720465"/>
            <a:chOff x="5061013" y="871537"/>
            <a:chExt cx="3488054" cy="3720465"/>
          </a:xfrm>
        </p:grpSpPr>
        <p:sp>
          <p:nvSpPr>
            <p:cNvPr id="7" name="object 7"/>
            <p:cNvSpPr/>
            <p:nvPr/>
          </p:nvSpPr>
          <p:spPr>
            <a:xfrm>
              <a:off x="5900166" y="2455931"/>
              <a:ext cx="2203450" cy="1967230"/>
            </a:xfrm>
            <a:custGeom>
              <a:avLst/>
              <a:gdLst/>
              <a:ahLst/>
              <a:cxnLst/>
              <a:rect l="l" t="t" r="r" b="b"/>
              <a:pathLst>
                <a:path w="2203450" h="1967229">
                  <a:moveTo>
                    <a:pt x="0" y="118135"/>
                  </a:moveTo>
                  <a:lnTo>
                    <a:pt x="9284" y="72148"/>
                  </a:lnTo>
                  <a:lnTo>
                    <a:pt x="34602" y="34597"/>
                  </a:lnTo>
                  <a:lnTo>
                    <a:pt x="72153" y="9282"/>
                  </a:lnTo>
                  <a:lnTo>
                    <a:pt x="118135" y="0"/>
                  </a:lnTo>
                  <a:lnTo>
                    <a:pt x="2084806" y="0"/>
                  </a:lnTo>
                  <a:lnTo>
                    <a:pt x="2130788" y="9282"/>
                  </a:lnTo>
                  <a:lnTo>
                    <a:pt x="2168339" y="34597"/>
                  </a:lnTo>
                  <a:lnTo>
                    <a:pt x="2193657" y="72148"/>
                  </a:lnTo>
                  <a:lnTo>
                    <a:pt x="2202942" y="118135"/>
                  </a:lnTo>
                  <a:lnTo>
                    <a:pt x="2202942" y="1848573"/>
                  </a:lnTo>
                  <a:lnTo>
                    <a:pt x="2193657" y="1894562"/>
                  </a:lnTo>
                  <a:lnTo>
                    <a:pt x="2168339" y="1932117"/>
                  </a:lnTo>
                  <a:lnTo>
                    <a:pt x="2130788" y="1957437"/>
                  </a:lnTo>
                  <a:lnTo>
                    <a:pt x="2084806" y="1966721"/>
                  </a:lnTo>
                  <a:lnTo>
                    <a:pt x="118135" y="1966721"/>
                  </a:lnTo>
                  <a:lnTo>
                    <a:pt x="72153" y="1957437"/>
                  </a:lnTo>
                  <a:lnTo>
                    <a:pt x="34602" y="1932117"/>
                  </a:lnTo>
                  <a:lnTo>
                    <a:pt x="9284" y="1894562"/>
                  </a:lnTo>
                  <a:lnTo>
                    <a:pt x="0" y="1848573"/>
                  </a:lnTo>
                  <a:lnTo>
                    <a:pt x="0" y="118135"/>
                  </a:lnTo>
                  <a:close/>
                </a:path>
              </a:pathLst>
            </a:custGeom>
            <a:ln w="6096">
              <a:solidFill>
                <a:srgbClr val="EB5F0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67681" y="878204"/>
              <a:ext cx="3474720" cy="3707129"/>
            </a:xfrm>
            <a:custGeom>
              <a:avLst/>
              <a:gdLst/>
              <a:ahLst/>
              <a:cxnLst/>
              <a:rect l="l" t="t" r="r" b="b"/>
              <a:pathLst>
                <a:path w="3474720" h="3707129">
                  <a:moveTo>
                    <a:pt x="3474720" y="0"/>
                  </a:moveTo>
                  <a:lnTo>
                    <a:pt x="0" y="0"/>
                  </a:lnTo>
                  <a:lnTo>
                    <a:pt x="0" y="3707129"/>
                  </a:lnTo>
                  <a:lnTo>
                    <a:pt x="3474720" y="3707129"/>
                  </a:lnTo>
                  <a:lnTo>
                    <a:pt x="3474720" y="0"/>
                  </a:lnTo>
                  <a:close/>
                </a:path>
              </a:pathLst>
            </a:custGeom>
            <a:solidFill>
              <a:srgbClr val="FFFFFF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67681" y="878204"/>
              <a:ext cx="3474720" cy="3707129"/>
            </a:xfrm>
            <a:custGeom>
              <a:avLst/>
              <a:gdLst/>
              <a:ahLst/>
              <a:cxnLst/>
              <a:rect l="l" t="t" r="r" b="b"/>
              <a:pathLst>
                <a:path w="3474720" h="3707129">
                  <a:moveTo>
                    <a:pt x="0" y="0"/>
                  </a:moveTo>
                  <a:lnTo>
                    <a:pt x="3474720" y="0"/>
                  </a:lnTo>
                  <a:lnTo>
                    <a:pt x="3474720" y="3707129"/>
                  </a:lnTo>
                  <a:lnTo>
                    <a:pt x="0" y="3707129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F9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11481" y="952275"/>
            <a:ext cx="807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9F9F9"/>
                </a:solidFill>
                <a:latin typeface="Arial"/>
                <a:cs typeface="Arial"/>
              </a:rPr>
              <a:t>AWS</a:t>
            </a:r>
            <a:r>
              <a:rPr sz="1200" spc="-7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9F9F9"/>
                </a:solidFill>
                <a:latin typeface="Arial"/>
                <a:cs typeface="Arial"/>
              </a:rPr>
              <a:t>Cloud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2587" y="340830"/>
            <a:ext cx="33451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55" dirty="0"/>
              <a:t> </a:t>
            </a:r>
            <a:r>
              <a:rPr spc="-5" dirty="0"/>
              <a:t>SAM</a:t>
            </a:r>
            <a:r>
              <a:rPr spc="-45" dirty="0"/>
              <a:t> </a:t>
            </a:r>
            <a:r>
              <a:rPr dirty="0"/>
              <a:t>templates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02612" y="1838374"/>
            <a:ext cx="110172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40" dirty="0">
                <a:solidFill>
                  <a:srgbClr val="1D516C"/>
                </a:solidFill>
                <a:latin typeface="Trebuchet MS"/>
                <a:cs typeface="Trebuchet MS"/>
              </a:rPr>
              <a:t>Amazon</a:t>
            </a:r>
            <a:r>
              <a:rPr sz="850" spc="-55" dirty="0">
                <a:solidFill>
                  <a:srgbClr val="1D516C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1D516C"/>
                </a:solidFill>
                <a:latin typeface="Trebuchet MS"/>
                <a:cs typeface="Trebuchet MS"/>
              </a:rPr>
              <a:t>API</a:t>
            </a:r>
            <a:r>
              <a:rPr sz="850" spc="-60" dirty="0">
                <a:solidFill>
                  <a:srgbClr val="1D516C"/>
                </a:solidFill>
                <a:latin typeface="Trebuchet MS"/>
                <a:cs typeface="Trebuchet MS"/>
              </a:rPr>
              <a:t> </a:t>
            </a:r>
            <a:r>
              <a:rPr sz="850" spc="15" dirty="0">
                <a:solidFill>
                  <a:srgbClr val="1D516C"/>
                </a:solidFill>
                <a:latin typeface="Trebuchet MS"/>
                <a:cs typeface="Trebuchet MS"/>
              </a:rPr>
              <a:t>Gateway</a:t>
            </a:r>
            <a:endParaRPr sz="8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7553" y="1274826"/>
            <a:ext cx="534923" cy="5356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20245" y="3017093"/>
            <a:ext cx="88328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30" dirty="0">
                <a:solidFill>
                  <a:srgbClr val="1D516C"/>
                </a:solidFill>
                <a:latin typeface="Trebuchet MS"/>
                <a:cs typeface="Trebuchet MS"/>
              </a:rPr>
              <a:t>Lambda</a:t>
            </a:r>
            <a:r>
              <a:rPr sz="850" spc="-55" dirty="0">
                <a:solidFill>
                  <a:srgbClr val="1D516C"/>
                </a:solidFill>
                <a:latin typeface="Trebuchet MS"/>
                <a:cs typeface="Trebuchet MS"/>
              </a:rPr>
              <a:t> </a:t>
            </a:r>
            <a:r>
              <a:rPr sz="850" spc="15" dirty="0">
                <a:solidFill>
                  <a:srgbClr val="1D516C"/>
                </a:solidFill>
                <a:latin typeface="Trebuchet MS"/>
                <a:cs typeface="Trebuchet MS"/>
              </a:rPr>
              <a:t>function</a:t>
            </a:r>
            <a:endParaRPr sz="8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12363" y="2489581"/>
            <a:ext cx="490855" cy="1657985"/>
            <a:chOff x="6412363" y="2489581"/>
            <a:chExt cx="490855" cy="1657985"/>
          </a:xfrm>
        </p:grpSpPr>
        <p:sp>
          <p:nvSpPr>
            <p:cNvPr id="16" name="object 16"/>
            <p:cNvSpPr/>
            <p:nvPr/>
          </p:nvSpPr>
          <p:spPr>
            <a:xfrm>
              <a:off x="6546830" y="2547159"/>
              <a:ext cx="260985" cy="328295"/>
            </a:xfrm>
            <a:custGeom>
              <a:avLst/>
              <a:gdLst/>
              <a:ahLst/>
              <a:cxnLst/>
              <a:rect l="l" t="t" r="r" b="b"/>
              <a:pathLst>
                <a:path w="260984" h="328294">
                  <a:moveTo>
                    <a:pt x="168718" y="327875"/>
                  </a:moveTo>
                  <a:lnTo>
                    <a:pt x="165080" y="325600"/>
                  </a:lnTo>
                  <a:lnTo>
                    <a:pt x="163368" y="322004"/>
                  </a:lnTo>
                  <a:lnTo>
                    <a:pt x="54319" y="87800"/>
                  </a:lnTo>
                  <a:lnTo>
                    <a:pt x="4591" y="87800"/>
                  </a:lnTo>
                  <a:lnTo>
                    <a:pt x="0" y="83211"/>
                  </a:lnTo>
                  <a:lnTo>
                    <a:pt x="0" y="4589"/>
                  </a:lnTo>
                  <a:lnTo>
                    <a:pt x="4591" y="0"/>
                  </a:lnTo>
                  <a:lnTo>
                    <a:pt x="107511" y="0"/>
                  </a:lnTo>
                  <a:lnTo>
                    <a:pt x="111437" y="71"/>
                  </a:lnTo>
                  <a:lnTo>
                    <a:pt x="114983" y="2376"/>
                  </a:lnTo>
                  <a:lnTo>
                    <a:pt x="123400" y="20490"/>
                  </a:lnTo>
                  <a:lnTo>
                    <a:pt x="20600" y="20490"/>
                  </a:lnTo>
                  <a:lnTo>
                    <a:pt x="20600" y="67310"/>
                  </a:lnTo>
                  <a:lnTo>
                    <a:pt x="64902" y="67310"/>
                  </a:lnTo>
                  <a:lnTo>
                    <a:pt x="68524" y="69625"/>
                  </a:lnTo>
                  <a:lnTo>
                    <a:pt x="178742" y="307354"/>
                  </a:lnTo>
                  <a:lnTo>
                    <a:pt x="260734" y="307354"/>
                  </a:lnTo>
                  <a:lnTo>
                    <a:pt x="260734" y="323254"/>
                  </a:lnTo>
                  <a:lnTo>
                    <a:pt x="256142" y="327844"/>
                  </a:lnTo>
                  <a:lnTo>
                    <a:pt x="172695" y="327844"/>
                  </a:lnTo>
                  <a:lnTo>
                    <a:pt x="168718" y="327875"/>
                  </a:lnTo>
                  <a:close/>
                </a:path>
                <a:path w="260984" h="328294">
                  <a:moveTo>
                    <a:pt x="260734" y="307354"/>
                  </a:moveTo>
                  <a:lnTo>
                    <a:pt x="240236" y="307354"/>
                  </a:lnTo>
                  <a:lnTo>
                    <a:pt x="240236" y="260636"/>
                  </a:lnTo>
                  <a:lnTo>
                    <a:pt x="215099" y="260636"/>
                  </a:lnTo>
                  <a:lnTo>
                    <a:pt x="211477" y="258320"/>
                  </a:lnTo>
                  <a:lnTo>
                    <a:pt x="101054" y="20490"/>
                  </a:lnTo>
                  <a:lnTo>
                    <a:pt x="123400" y="20490"/>
                  </a:lnTo>
                  <a:lnTo>
                    <a:pt x="225477" y="240146"/>
                  </a:lnTo>
                  <a:lnTo>
                    <a:pt x="256142" y="240146"/>
                  </a:lnTo>
                  <a:lnTo>
                    <a:pt x="260734" y="244735"/>
                  </a:lnTo>
                  <a:lnTo>
                    <a:pt x="260734" y="260636"/>
                  </a:lnTo>
                  <a:lnTo>
                    <a:pt x="240236" y="260636"/>
                  </a:lnTo>
                  <a:lnTo>
                    <a:pt x="260734" y="260646"/>
                  </a:lnTo>
                  <a:lnTo>
                    <a:pt x="260734" y="30735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2418" y="2672344"/>
              <a:ext cx="149522" cy="20265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12363" y="2489581"/>
              <a:ext cx="481965" cy="481965"/>
            </a:xfrm>
            <a:custGeom>
              <a:avLst/>
              <a:gdLst/>
              <a:ahLst/>
              <a:cxnLst/>
              <a:rect l="l" t="t" r="r" b="b"/>
              <a:pathLst>
                <a:path w="481965" h="481964">
                  <a:moveTo>
                    <a:pt x="240851" y="481521"/>
                  </a:moveTo>
                  <a:lnTo>
                    <a:pt x="192310" y="476630"/>
                  </a:lnTo>
                  <a:lnTo>
                    <a:pt x="147099" y="462601"/>
                  </a:lnTo>
                  <a:lnTo>
                    <a:pt x="106187" y="440404"/>
                  </a:lnTo>
                  <a:lnTo>
                    <a:pt x="70542" y="411005"/>
                  </a:lnTo>
                  <a:lnTo>
                    <a:pt x="41104" y="375321"/>
                  </a:lnTo>
                  <a:lnTo>
                    <a:pt x="18915" y="334439"/>
                  </a:lnTo>
                  <a:lnTo>
                    <a:pt x="4891" y="289264"/>
                  </a:lnTo>
                  <a:lnTo>
                    <a:pt x="0" y="240760"/>
                  </a:lnTo>
                  <a:lnTo>
                    <a:pt x="4893" y="192238"/>
                  </a:lnTo>
                  <a:lnTo>
                    <a:pt x="18926" y="147044"/>
                  </a:lnTo>
                  <a:lnTo>
                    <a:pt x="41132" y="106147"/>
                  </a:lnTo>
                  <a:lnTo>
                    <a:pt x="70542" y="70516"/>
                  </a:lnTo>
                  <a:lnTo>
                    <a:pt x="106187" y="41117"/>
                  </a:lnTo>
                  <a:lnTo>
                    <a:pt x="147099" y="18919"/>
                  </a:lnTo>
                  <a:lnTo>
                    <a:pt x="192310" y="4891"/>
                  </a:lnTo>
                  <a:lnTo>
                    <a:pt x="240851" y="0"/>
                  </a:lnTo>
                  <a:lnTo>
                    <a:pt x="289391" y="4891"/>
                  </a:lnTo>
                  <a:lnTo>
                    <a:pt x="334602" y="18919"/>
                  </a:lnTo>
                  <a:lnTo>
                    <a:pt x="337497" y="20490"/>
                  </a:lnTo>
                  <a:lnTo>
                    <a:pt x="240851" y="20490"/>
                  </a:lnTo>
                  <a:lnTo>
                    <a:pt x="196442" y="24965"/>
                  </a:lnTo>
                  <a:lnTo>
                    <a:pt x="155080" y="37800"/>
                  </a:lnTo>
                  <a:lnTo>
                    <a:pt x="117650" y="58109"/>
                  </a:lnTo>
                  <a:lnTo>
                    <a:pt x="85038" y="85006"/>
                  </a:lnTo>
                  <a:lnTo>
                    <a:pt x="58131" y="117606"/>
                  </a:lnTo>
                  <a:lnTo>
                    <a:pt x="37797" y="155076"/>
                  </a:lnTo>
                  <a:lnTo>
                    <a:pt x="24972" y="196396"/>
                  </a:lnTo>
                  <a:lnTo>
                    <a:pt x="20497" y="240760"/>
                  </a:lnTo>
                  <a:lnTo>
                    <a:pt x="24974" y="285152"/>
                  </a:lnTo>
                  <a:lnTo>
                    <a:pt x="37814" y="326499"/>
                  </a:lnTo>
                  <a:lnTo>
                    <a:pt x="58131" y="363915"/>
                  </a:lnTo>
                  <a:lnTo>
                    <a:pt x="85038" y="396515"/>
                  </a:lnTo>
                  <a:lnTo>
                    <a:pt x="117650" y="423412"/>
                  </a:lnTo>
                  <a:lnTo>
                    <a:pt x="155080" y="443721"/>
                  </a:lnTo>
                  <a:lnTo>
                    <a:pt x="196442" y="456556"/>
                  </a:lnTo>
                  <a:lnTo>
                    <a:pt x="240851" y="461031"/>
                  </a:lnTo>
                  <a:lnTo>
                    <a:pt x="337356" y="461031"/>
                  </a:lnTo>
                  <a:lnTo>
                    <a:pt x="334565" y="462547"/>
                  </a:lnTo>
                  <a:lnTo>
                    <a:pt x="289372" y="476595"/>
                  </a:lnTo>
                  <a:lnTo>
                    <a:pt x="240851" y="481521"/>
                  </a:lnTo>
                  <a:close/>
                </a:path>
                <a:path w="481965" h="481964">
                  <a:moveTo>
                    <a:pt x="337356" y="461031"/>
                  </a:moveTo>
                  <a:lnTo>
                    <a:pt x="240851" y="461031"/>
                  </a:lnTo>
                  <a:lnTo>
                    <a:pt x="285259" y="456556"/>
                  </a:lnTo>
                  <a:lnTo>
                    <a:pt x="326622" y="443721"/>
                  </a:lnTo>
                  <a:lnTo>
                    <a:pt x="364052" y="423412"/>
                  </a:lnTo>
                  <a:lnTo>
                    <a:pt x="396663" y="396515"/>
                  </a:lnTo>
                  <a:lnTo>
                    <a:pt x="423571" y="363915"/>
                  </a:lnTo>
                  <a:lnTo>
                    <a:pt x="443887" y="326499"/>
                  </a:lnTo>
                  <a:lnTo>
                    <a:pt x="456727" y="285152"/>
                  </a:lnTo>
                  <a:lnTo>
                    <a:pt x="461204" y="240760"/>
                  </a:lnTo>
                  <a:lnTo>
                    <a:pt x="456665" y="196368"/>
                  </a:lnTo>
                  <a:lnTo>
                    <a:pt x="443774" y="155022"/>
                  </a:lnTo>
                  <a:lnTo>
                    <a:pt x="423475" y="117683"/>
                  </a:lnTo>
                  <a:lnTo>
                    <a:pt x="396571" y="85098"/>
                  </a:lnTo>
                  <a:lnTo>
                    <a:pt x="363974" y="58204"/>
                  </a:lnTo>
                  <a:lnTo>
                    <a:pt x="326567" y="37883"/>
                  </a:lnTo>
                  <a:lnTo>
                    <a:pt x="285231" y="25018"/>
                  </a:lnTo>
                  <a:lnTo>
                    <a:pt x="240851" y="20490"/>
                  </a:lnTo>
                  <a:lnTo>
                    <a:pt x="337497" y="20490"/>
                  </a:lnTo>
                  <a:lnTo>
                    <a:pt x="375514" y="41117"/>
                  </a:lnTo>
                  <a:lnTo>
                    <a:pt x="411159" y="70516"/>
                  </a:lnTo>
                  <a:lnTo>
                    <a:pt x="440569" y="106147"/>
                  </a:lnTo>
                  <a:lnTo>
                    <a:pt x="462775" y="147044"/>
                  </a:lnTo>
                  <a:lnTo>
                    <a:pt x="476809" y="192238"/>
                  </a:lnTo>
                  <a:lnTo>
                    <a:pt x="481702" y="240760"/>
                  </a:lnTo>
                  <a:lnTo>
                    <a:pt x="476768" y="289283"/>
                  </a:lnTo>
                  <a:lnTo>
                    <a:pt x="462700" y="334477"/>
                  </a:lnTo>
                  <a:lnTo>
                    <a:pt x="440506" y="375321"/>
                  </a:lnTo>
                  <a:lnTo>
                    <a:pt x="411098" y="410944"/>
                  </a:lnTo>
                  <a:lnTo>
                    <a:pt x="375462" y="440341"/>
                  </a:lnTo>
                  <a:lnTo>
                    <a:pt x="337356" y="46103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20764" y="3665334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107149" y="374294"/>
                  </a:moveTo>
                  <a:lnTo>
                    <a:pt x="0" y="374294"/>
                  </a:lnTo>
                  <a:lnTo>
                    <a:pt x="0" y="394601"/>
                  </a:lnTo>
                  <a:lnTo>
                    <a:pt x="0" y="460578"/>
                  </a:lnTo>
                  <a:lnTo>
                    <a:pt x="0" y="482142"/>
                  </a:lnTo>
                  <a:lnTo>
                    <a:pt x="107149" y="482142"/>
                  </a:lnTo>
                  <a:lnTo>
                    <a:pt x="107149" y="461060"/>
                  </a:lnTo>
                  <a:lnTo>
                    <a:pt x="107149" y="460578"/>
                  </a:lnTo>
                  <a:lnTo>
                    <a:pt x="107149" y="395071"/>
                  </a:lnTo>
                  <a:lnTo>
                    <a:pt x="86626" y="395071"/>
                  </a:lnTo>
                  <a:lnTo>
                    <a:pt x="86626" y="460578"/>
                  </a:lnTo>
                  <a:lnTo>
                    <a:pt x="20523" y="460578"/>
                  </a:lnTo>
                  <a:lnTo>
                    <a:pt x="20523" y="394601"/>
                  </a:lnTo>
                  <a:lnTo>
                    <a:pt x="107149" y="394601"/>
                  </a:lnTo>
                  <a:lnTo>
                    <a:pt x="107149" y="374294"/>
                  </a:lnTo>
                  <a:close/>
                </a:path>
                <a:path w="482600" h="482600">
                  <a:moveTo>
                    <a:pt x="107149" y="270281"/>
                  </a:moveTo>
                  <a:lnTo>
                    <a:pt x="86626" y="270281"/>
                  </a:lnTo>
                  <a:lnTo>
                    <a:pt x="86626" y="336156"/>
                  </a:lnTo>
                  <a:lnTo>
                    <a:pt x="107149" y="336156"/>
                  </a:lnTo>
                  <a:lnTo>
                    <a:pt x="107149" y="270281"/>
                  </a:lnTo>
                  <a:close/>
                </a:path>
                <a:path w="482600" h="482600">
                  <a:moveTo>
                    <a:pt x="107149" y="249948"/>
                  </a:moveTo>
                  <a:lnTo>
                    <a:pt x="0" y="249948"/>
                  </a:lnTo>
                  <a:lnTo>
                    <a:pt x="0" y="270256"/>
                  </a:lnTo>
                  <a:lnTo>
                    <a:pt x="0" y="336232"/>
                  </a:lnTo>
                  <a:lnTo>
                    <a:pt x="0" y="356539"/>
                  </a:lnTo>
                  <a:lnTo>
                    <a:pt x="107149" y="356539"/>
                  </a:lnTo>
                  <a:lnTo>
                    <a:pt x="107149" y="336232"/>
                  </a:lnTo>
                  <a:lnTo>
                    <a:pt x="20523" y="336232"/>
                  </a:lnTo>
                  <a:lnTo>
                    <a:pt x="20523" y="270256"/>
                  </a:lnTo>
                  <a:lnTo>
                    <a:pt x="107149" y="270256"/>
                  </a:lnTo>
                  <a:lnTo>
                    <a:pt x="107149" y="249948"/>
                  </a:lnTo>
                  <a:close/>
                </a:path>
                <a:path w="482600" h="482600">
                  <a:moveTo>
                    <a:pt x="107149" y="124345"/>
                  </a:moveTo>
                  <a:lnTo>
                    <a:pt x="0" y="124345"/>
                  </a:lnTo>
                  <a:lnTo>
                    <a:pt x="0" y="145910"/>
                  </a:lnTo>
                  <a:lnTo>
                    <a:pt x="0" y="211886"/>
                  </a:lnTo>
                  <a:lnTo>
                    <a:pt x="0" y="232194"/>
                  </a:lnTo>
                  <a:lnTo>
                    <a:pt x="107149" y="232194"/>
                  </a:lnTo>
                  <a:lnTo>
                    <a:pt x="107149" y="211886"/>
                  </a:lnTo>
                  <a:lnTo>
                    <a:pt x="20523" y="211886"/>
                  </a:lnTo>
                  <a:lnTo>
                    <a:pt x="20523" y="145910"/>
                  </a:lnTo>
                  <a:lnTo>
                    <a:pt x="86626" y="145910"/>
                  </a:lnTo>
                  <a:lnTo>
                    <a:pt x="86626" y="211277"/>
                  </a:lnTo>
                  <a:lnTo>
                    <a:pt x="107149" y="211277"/>
                  </a:lnTo>
                  <a:lnTo>
                    <a:pt x="107149" y="145910"/>
                  </a:lnTo>
                  <a:lnTo>
                    <a:pt x="107149" y="145389"/>
                  </a:lnTo>
                  <a:lnTo>
                    <a:pt x="107149" y="124345"/>
                  </a:lnTo>
                  <a:close/>
                </a:path>
                <a:path w="482600" h="482600">
                  <a:moveTo>
                    <a:pt x="107149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0" y="86271"/>
                  </a:lnTo>
                  <a:lnTo>
                    <a:pt x="0" y="106578"/>
                  </a:lnTo>
                  <a:lnTo>
                    <a:pt x="107149" y="106578"/>
                  </a:lnTo>
                  <a:lnTo>
                    <a:pt x="107149" y="86487"/>
                  </a:lnTo>
                  <a:lnTo>
                    <a:pt x="107149" y="86271"/>
                  </a:lnTo>
                  <a:lnTo>
                    <a:pt x="107149" y="20510"/>
                  </a:lnTo>
                  <a:lnTo>
                    <a:pt x="86626" y="20510"/>
                  </a:lnTo>
                  <a:lnTo>
                    <a:pt x="86626" y="86271"/>
                  </a:lnTo>
                  <a:lnTo>
                    <a:pt x="20523" y="86271"/>
                  </a:lnTo>
                  <a:lnTo>
                    <a:pt x="20523" y="20294"/>
                  </a:lnTo>
                  <a:lnTo>
                    <a:pt x="107149" y="20294"/>
                  </a:lnTo>
                  <a:lnTo>
                    <a:pt x="107149" y="0"/>
                  </a:lnTo>
                  <a:close/>
                </a:path>
                <a:path w="482600" h="482600">
                  <a:moveTo>
                    <a:pt x="482409" y="374294"/>
                  </a:moveTo>
                  <a:lnTo>
                    <a:pt x="125120" y="374294"/>
                  </a:lnTo>
                  <a:lnTo>
                    <a:pt x="125120" y="394601"/>
                  </a:lnTo>
                  <a:lnTo>
                    <a:pt x="125120" y="460578"/>
                  </a:lnTo>
                  <a:lnTo>
                    <a:pt x="125120" y="482142"/>
                  </a:lnTo>
                  <a:lnTo>
                    <a:pt x="482409" y="482142"/>
                  </a:lnTo>
                  <a:lnTo>
                    <a:pt x="482409" y="461048"/>
                  </a:lnTo>
                  <a:lnTo>
                    <a:pt x="482409" y="460578"/>
                  </a:lnTo>
                  <a:lnTo>
                    <a:pt x="482409" y="395071"/>
                  </a:lnTo>
                  <a:lnTo>
                    <a:pt x="461886" y="395071"/>
                  </a:lnTo>
                  <a:lnTo>
                    <a:pt x="461886" y="460578"/>
                  </a:lnTo>
                  <a:lnTo>
                    <a:pt x="145656" y="460578"/>
                  </a:lnTo>
                  <a:lnTo>
                    <a:pt x="145656" y="394601"/>
                  </a:lnTo>
                  <a:lnTo>
                    <a:pt x="482409" y="394601"/>
                  </a:lnTo>
                  <a:lnTo>
                    <a:pt x="482409" y="374294"/>
                  </a:lnTo>
                  <a:close/>
                </a:path>
                <a:path w="482600" h="482600">
                  <a:moveTo>
                    <a:pt x="482409" y="270281"/>
                  </a:moveTo>
                  <a:lnTo>
                    <a:pt x="461886" y="270281"/>
                  </a:lnTo>
                  <a:lnTo>
                    <a:pt x="461886" y="336156"/>
                  </a:lnTo>
                  <a:lnTo>
                    <a:pt x="482409" y="336156"/>
                  </a:lnTo>
                  <a:lnTo>
                    <a:pt x="482409" y="270281"/>
                  </a:lnTo>
                  <a:close/>
                </a:path>
                <a:path w="482600" h="482600">
                  <a:moveTo>
                    <a:pt x="482409" y="249948"/>
                  </a:moveTo>
                  <a:lnTo>
                    <a:pt x="125120" y="249948"/>
                  </a:lnTo>
                  <a:lnTo>
                    <a:pt x="125120" y="270256"/>
                  </a:lnTo>
                  <a:lnTo>
                    <a:pt x="125120" y="336232"/>
                  </a:lnTo>
                  <a:lnTo>
                    <a:pt x="125120" y="356539"/>
                  </a:lnTo>
                  <a:lnTo>
                    <a:pt x="482409" y="356539"/>
                  </a:lnTo>
                  <a:lnTo>
                    <a:pt x="482409" y="336232"/>
                  </a:lnTo>
                  <a:lnTo>
                    <a:pt x="145656" y="336232"/>
                  </a:lnTo>
                  <a:lnTo>
                    <a:pt x="145656" y="270256"/>
                  </a:lnTo>
                  <a:lnTo>
                    <a:pt x="482409" y="270256"/>
                  </a:lnTo>
                  <a:lnTo>
                    <a:pt x="482409" y="249948"/>
                  </a:lnTo>
                  <a:close/>
                </a:path>
                <a:path w="482600" h="482600">
                  <a:moveTo>
                    <a:pt x="482409" y="124345"/>
                  </a:moveTo>
                  <a:lnTo>
                    <a:pt x="125120" y="124345"/>
                  </a:lnTo>
                  <a:lnTo>
                    <a:pt x="125120" y="145910"/>
                  </a:lnTo>
                  <a:lnTo>
                    <a:pt x="125120" y="211886"/>
                  </a:lnTo>
                  <a:lnTo>
                    <a:pt x="125120" y="232194"/>
                  </a:lnTo>
                  <a:lnTo>
                    <a:pt x="482409" y="232194"/>
                  </a:lnTo>
                  <a:lnTo>
                    <a:pt x="482409" y="211886"/>
                  </a:lnTo>
                  <a:lnTo>
                    <a:pt x="145656" y="211886"/>
                  </a:lnTo>
                  <a:lnTo>
                    <a:pt x="145656" y="145910"/>
                  </a:lnTo>
                  <a:lnTo>
                    <a:pt x="461886" y="145910"/>
                  </a:lnTo>
                  <a:lnTo>
                    <a:pt x="461886" y="211277"/>
                  </a:lnTo>
                  <a:lnTo>
                    <a:pt x="482409" y="211277"/>
                  </a:lnTo>
                  <a:lnTo>
                    <a:pt x="482409" y="145910"/>
                  </a:lnTo>
                  <a:lnTo>
                    <a:pt x="482409" y="145389"/>
                  </a:lnTo>
                  <a:lnTo>
                    <a:pt x="482409" y="124345"/>
                  </a:lnTo>
                  <a:close/>
                </a:path>
                <a:path w="482600" h="482600">
                  <a:moveTo>
                    <a:pt x="482409" y="0"/>
                  </a:moveTo>
                  <a:lnTo>
                    <a:pt x="125120" y="0"/>
                  </a:lnTo>
                  <a:lnTo>
                    <a:pt x="125120" y="20294"/>
                  </a:lnTo>
                  <a:lnTo>
                    <a:pt x="125120" y="86271"/>
                  </a:lnTo>
                  <a:lnTo>
                    <a:pt x="125120" y="106578"/>
                  </a:lnTo>
                  <a:lnTo>
                    <a:pt x="482409" y="106578"/>
                  </a:lnTo>
                  <a:lnTo>
                    <a:pt x="482409" y="86487"/>
                  </a:lnTo>
                  <a:lnTo>
                    <a:pt x="482409" y="86271"/>
                  </a:lnTo>
                  <a:lnTo>
                    <a:pt x="482409" y="20510"/>
                  </a:lnTo>
                  <a:lnTo>
                    <a:pt x="461886" y="20510"/>
                  </a:lnTo>
                  <a:lnTo>
                    <a:pt x="461886" y="86271"/>
                  </a:lnTo>
                  <a:lnTo>
                    <a:pt x="145656" y="86271"/>
                  </a:lnTo>
                  <a:lnTo>
                    <a:pt x="145656" y="20294"/>
                  </a:lnTo>
                  <a:lnTo>
                    <a:pt x="482409" y="20294"/>
                  </a:lnTo>
                  <a:lnTo>
                    <a:pt x="482409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01042" y="4189348"/>
            <a:ext cx="30480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5" dirty="0">
                <a:solidFill>
                  <a:srgbClr val="1D516C"/>
                </a:solidFill>
                <a:latin typeface="Trebuchet MS"/>
                <a:cs typeface="Trebuchet MS"/>
              </a:rPr>
              <a:t>T</a:t>
            </a:r>
            <a:r>
              <a:rPr sz="850" spc="15" dirty="0">
                <a:solidFill>
                  <a:srgbClr val="1D516C"/>
                </a:solidFill>
                <a:latin typeface="Trebuchet MS"/>
                <a:cs typeface="Trebuchet MS"/>
              </a:rPr>
              <a:t>a</a:t>
            </a:r>
            <a:r>
              <a:rPr sz="850" spc="20" dirty="0">
                <a:solidFill>
                  <a:srgbClr val="1D516C"/>
                </a:solidFill>
                <a:latin typeface="Trebuchet MS"/>
                <a:cs typeface="Trebuchet MS"/>
              </a:rPr>
              <a:t>b</a:t>
            </a:r>
            <a:r>
              <a:rPr sz="850" spc="15" dirty="0">
                <a:solidFill>
                  <a:srgbClr val="1D516C"/>
                </a:solidFill>
                <a:latin typeface="Trebuchet MS"/>
                <a:cs typeface="Trebuchet MS"/>
              </a:rPr>
              <a:t>l</a:t>
            </a:r>
            <a:r>
              <a:rPr sz="850" spc="-5" dirty="0">
                <a:solidFill>
                  <a:srgbClr val="1D516C"/>
                </a:solidFill>
                <a:latin typeface="Trebuchet MS"/>
                <a:cs typeface="Trebuchet MS"/>
              </a:rPr>
              <a:t>e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21870" y="4135011"/>
            <a:ext cx="2489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40" dirty="0">
                <a:solidFill>
                  <a:srgbClr val="1D516C"/>
                </a:solidFill>
                <a:latin typeface="Trebuchet MS"/>
                <a:cs typeface="Trebuchet MS"/>
              </a:rPr>
              <a:t>R</a:t>
            </a:r>
            <a:r>
              <a:rPr sz="850" spc="45" dirty="0">
                <a:solidFill>
                  <a:srgbClr val="1D516C"/>
                </a:solidFill>
                <a:latin typeface="Trebuchet MS"/>
                <a:cs typeface="Trebuchet MS"/>
              </a:rPr>
              <a:t>o</a:t>
            </a:r>
            <a:r>
              <a:rPr sz="850" spc="-5" dirty="0">
                <a:solidFill>
                  <a:srgbClr val="1D516C"/>
                </a:solidFill>
                <a:latin typeface="Trebuchet MS"/>
                <a:cs typeface="Trebuchet MS"/>
              </a:rPr>
              <a:t>le</a:t>
            </a:r>
            <a:endParaRPr sz="8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18610" y="877830"/>
            <a:ext cx="4368800" cy="3245485"/>
            <a:chOff x="3618610" y="877830"/>
            <a:chExt cx="4368800" cy="3245485"/>
          </a:xfrm>
        </p:grpSpPr>
        <p:sp>
          <p:nvSpPr>
            <p:cNvPr id="23" name="object 23"/>
            <p:cNvSpPr/>
            <p:nvPr/>
          </p:nvSpPr>
          <p:spPr>
            <a:xfrm>
              <a:off x="7570432" y="3846969"/>
              <a:ext cx="416559" cy="274955"/>
            </a:xfrm>
            <a:custGeom>
              <a:avLst/>
              <a:gdLst/>
              <a:ahLst/>
              <a:cxnLst/>
              <a:rect l="l" t="t" r="r" b="b"/>
              <a:pathLst>
                <a:path w="416559" h="274954">
                  <a:moveTo>
                    <a:pt x="416407" y="196240"/>
                  </a:moveTo>
                  <a:lnTo>
                    <a:pt x="416191" y="193357"/>
                  </a:lnTo>
                  <a:lnTo>
                    <a:pt x="413740" y="186766"/>
                  </a:lnTo>
                  <a:lnTo>
                    <a:pt x="409105" y="181787"/>
                  </a:lnTo>
                  <a:lnTo>
                    <a:pt x="404317" y="179565"/>
                  </a:lnTo>
                  <a:lnTo>
                    <a:pt x="397954" y="144665"/>
                  </a:lnTo>
                  <a:lnTo>
                    <a:pt x="381177" y="104800"/>
                  </a:lnTo>
                  <a:lnTo>
                    <a:pt x="356717" y="69888"/>
                  </a:lnTo>
                  <a:lnTo>
                    <a:pt x="325653" y="40932"/>
                  </a:lnTo>
                  <a:lnTo>
                    <a:pt x="289090" y="18948"/>
                  </a:lnTo>
                  <a:lnTo>
                    <a:pt x="248107" y="4965"/>
                  </a:lnTo>
                  <a:lnTo>
                    <a:pt x="203784" y="0"/>
                  </a:lnTo>
                  <a:lnTo>
                    <a:pt x="157175" y="5219"/>
                  </a:lnTo>
                  <a:lnTo>
                    <a:pt x="114350" y="20370"/>
                  </a:lnTo>
                  <a:lnTo>
                    <a:pt x="76555" y="44208"/>
                  </a:lnTo>
                  <a:lnTo>
                    <a:pt x="44996" y="75539"/>
                  </a:lnTo>
                  <a:lnTo>
                    <a:pt x="20891" y="113131"/>
                  </a:lnTo>
                  <a:lnTo>
                    <a:pt x="5486" y="155790"/>
                  </a:lnTo>
                  <a:lnTo>
                    <a:pt x="0" y="202285"/>
                  </a:lnTo>
                  <a:lnTo>
                    <a:pt x="0" y="210794"/>
                  </a:lnTo>
                  <a:lnTo>
                    <a:pt x="8102" y="210477"/>
                  </a:lnTo>
                  <a:lnTo>
                    <a:pt x="8102" y="216941"/>
                  </a:lnTo>
                  <a:lnTo>
                    <a:pt x="28321" y="216420"/>
                  </a:lnTo>
                  <a:lnTo>
                    <a:pt x="28321" y="203517"/>
                  </a:lnTo>
                  <a:lnTo>
                    <a:pt x="32385" y="169583"/>
                  </a:lnTo>
                  <a:lnTo>
                    <a:pt x="62331" y="109575"/>
                  </a:lnTo>
                  <a:lnTo>
                    <a:pt x="106883" y="76098"/>
                  </a:lnTo>
                  <a:lnTo>
                    <a:pt x="149402" y="64757"/>
                  </a:lnTo>
                  <a:lnTo>
                    <a:pt x="171513" y="63360"/>
                  </a:lnTo>
                  <a:lnTo>
                    <a:pt x="222910" y="70929"/>
                  </a:lnTo>
                  <a:lnTo>
                    <a:pt x="268135" y="93802"/>
                  </a:lnTo>
                  <a:lnTo>
                    <a:pt x="303961" y="129628"/>
                  </a:lnTo>
                  <a:lnTo>
                    <a:pt x="327113" y="176060"/>
                  </a:lnTo>
                  <a:lnTo>
                    <a:pt x="346824" y="170522"/>
                  </a:lnTo>
                  <a:lnTo>
                    <a:pt x="327266" y="127812"/>
                  </a:lnTo>
                  <a:lnTo>
                    <a:pt x="298119" y="92367"/>
                  </a:lnTo>
                  <a:lnTo>
                    <a:pt x="261264" y="65544"/>
                  </a:lnTo>
                  <a:lnTo>
                    <a:pt x="218541" y="48691"/>
                  </a:lnTo>
                  <a:lnTo>
                    <a:pt x="171818" y="43180"/>
                  </a:lnTo>
                  <a:lnTo>
                    <a:pt x="146824" y="44792"/>
                  </a:lnTo>
                  <a:lnTo>
                    <a:pt x="122364" y="49669"/>
                  </a:lnTo>
                  <a:lnTo>
                    <a:pt x="98767" y="57734"/>
                  </a:lnTo>
                  <a:lnTo>
                    <a:pt x="79514" y="67335"/>
                  </a:lnTo>
                  <a:lnTo>
                    <a:pt x="104343" y="46634"/>
                  </a:lnTo>
                  <a:lnTo>
                    <a:pt x="145910" y="26885"/>
                  </a:lnTo>
                  <a:lnTo>
                    <a:pt x="192620" y="18084"/>
                  </a:lnTo>
                  <a:lnTo>
                    <a:pt x="241490" y="21831"/>
                  </a:lnTo>
                  <a:lnTo>
                    <a:pt x="286105" y="37706"/>
                  </a:lnTo>
                  <a:lnTo>
                    <a:pt x="324650" y="64084"/>
                  </a:lnTo>
                  <a:lnTo>
                    <a:pt x="355269" y="99301"/>
                  </a:lnTo>
                  <a:lnTo>
                    <a:pt x="376135" y="141757"/>
                  </a:lnTo>
                  <a:lnTo>
                    <a:pt x="383489" y="179844"/>
                  </a:lnTo>
                  <a:lnTo>
                    <a:pt x="372999" y="180873"/>
                  </a:lnTo>
                  <a:lnTo>
                    <a:pt x="359244" y="182003"/>
                  </a:lnTo>
                  <a:lnTo>
                    <a:pt x="360781" y="202488"/>
                  </a:lnTo>
                  <a:lnTo>
                    <a:pt x="393217" y="199517"/>
                  </a:lnTo>
                  <a:lnTo>
                    <a:pt x="395376" y="199517"/>
                  </a:lnTo>
                  <a:lnTo>
                    <a:pt x="395376" y="236499"/>
                  </a:lnTo>
                  <a:lnTo>
                    <a:pt x="389623" y="236499"/>
                  </a:lnTo>
                  <a:lnTo>
                    <a:pt x="383870" y="236918"/>
                  </a:lnTo>
                  <a:lnTo>
                    <a:pt x="371868" y="238137"/>
                  </a:lnTo>
                  <a:lnTo>
                    <a:pt x="370116" y="238137"/>
                  </a:lnTo>
                  <a:lnTo>
                    <a:pt x="357352" y="239687"/>
                  </a:lnTo>
                  <a:lnTo>
                    <a:pt x="344525" y="240677"/>
                  </a:lnTo>
                  <a:lnTo>
                    <a:pt x="331673" y="241122"/>
                  </a:lnTo>
                  <a:lnTo>
                    <a:pt x="318795" y="241007"/>
                  </a:lnTo>
                  <a:lnTo>
                    <a:pt x="310718" y="238518"/>
                  </a:lnTo>
                  <a:lnTo>
                    <a:pt x="302755" y="235648"/>
                  </a:lnTo>
                  <a:lnTo>
                    <a:pt x="294944" y="232422"/>
                  </a:lnTo>
                  <a:lnTo>
                    <a:pt x="287286" y="228815"/>
                  </a:lnTo>
                  <a:lnTo>
                    <a:pt x="269887" y="221030"/>
                  </a:lnTo>
                  <a:lnTo>
                    <a:pt x="251942" y="214617"/>
                  </a:lnTo>
                  <a:lnTo>
                    <a:pt x="233565" y="209626"/>
                  </a:lnTo>
                  <a:lnTo>
                    <a:pt x="214820" y="206070"/>
                  </a:lnTo>
                  <a:lnTo>
                    <a:pt x="180632" y="206298"/>
                  </a:lnTo>
                  <a:lnTo>
                    <a:pt x="140703" y="211226"/>
                  </a:lnTo>
                  <a:lnTo>
                    <a:pt x="101676" y="221259"/>
                  </a:lnTo>
                  <a:lnTo>
                    <a:pt x="70205" y="236816"/>
                  </a:lnTo>
                  <a:lnTo>
                    <a:pt x="58166" y="243268"/>
                  </a:lnTo>
                  <a:lnTo>
                    <a:pt x="45516" y="248297"/>
                  </a:lnTo>
                  <a:lnTo>
                    <a:pt x="32385" y="251866"/>
                  </a:lnTo>
                  <a:lnTo>
                    <a:pt x="18884" y="253923"/>
                  </a:lnTo>
                  <a:lnTo>
                    <a:pt x="21653" y="274408"/>
                  </a:lnTo>
                  <a:lnTo>
                    <a:pt x="37592" y="271868"/>
                  </a:lnTo>
                  <a:lnTo>
                    <a:pt x="53086" y="267512"/>
                  </a:lnTo>
                  <a:lnTo>
                    <a:pt x="67970" y="261416"/>
                  </a:lnTo>
                  <a:lnTo>
                    <a:pt x="82105" y="253619"/>
                  </a:lnTo>
                  <a:lnTo>
                    <a:pt x="110096" y="240042"/>
                  </a:lnTo>
                  <a:lnTo>
                    <a:pt x="145554" y="231267"/>
                  </a:lnTo>
                  <a:lnTo>
                    <a:pt x="182029" y="226999"/>
                  </a:lnTo>
                  <a:lnTo>
                    <a:pt x="213080" y="226974"/>
                  </a:lnTo>
                  <a:lnTo>
                    <a:pt x="230098" y="230187"/>
                  </a:lnTo>
                  <a:lnTo>
                    <a:pt x="246799" y="234670"/>
                  </a:lnTo>
                  <a:lnTo>
                    <a:pt x="263118" y="240398"/>
                  </a:lnTo>
                  <a:lnTo>
                    <a:pt x="278968" y="247357"/>
                  </a:lnTo>
                  <a:lnTo>
                    <a:pt x="287858" y="251460"/>
                  </a:lnTo>
                  <a:lnTo>
                    <a:pt x="296964" y="255028"/>
                  </a:lnTo>
                  <a:lnTo>
                    <a:pt x="306260" y="258076"/>
                  </a:lnTo>
                  <a:lnTo>
                    <a:pt x="315722" y="260578"/>
                  </a:lnTo>
                  <a:lnTo>
                    <a:pt x="329971" y="260921"/>
                  </a:lnTo>
                  <a:lnTo>
                    <a:pt x="344220" y="260578"/>
                  </a:lnTo>
                  <a:lnTo>
                    <a:pt x="358432" y="259537"/>
                  </a:lnTo>
                  <a:lnTo>
                    <a:pt x="372579" y="257810"/>
                  </a:lnTo>
                  <a:lnTo>
                    <a:pt x="374434" y="257810"/>
                  </a:lnTo>
                  <a:lnTo>
                    <a:pt x="398246" y="255663"/>
                  </a:lnTo>
                  <a:lnTo>
                    <a:pt x="408978" y="255079"/>
                  </a:lnTo>
                  <a:lnTo>
                    <a:pt x="416267" y="247446"/>
                  </a:lnTo>
                  <a:lnTo>
                    <a:pt x="416407" y="238137"/>
                  </a:lnTo>
                  <a:lnTo>
                    <a:pt x="416407" y="196240"/>
                  </a:lnTo>
                  <a:close/>
                </a:path>
              </a:pathLst>
            </a:custGeom>
            <a:solidFill>
              <a:srgbClr val="FF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715" y="4004784"/>
              <a:ext cx="437356" cy="1183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67295" y="877830"/>
              <a:ext cx="276860" cy="330200"/>
            </a:xfrm>
            <a:custGeom>
              <a:avLst/>
              <a:gdLst/>
              <a:ahLst/>
              <a:cxnLst/>
              <a:rect l="l" t="t" r="r" b="b"/>
              <a:pathLst>
                <a:path w="276860" h="330200">
                  <a:moveTo>
                    <a:pt x="276606" y="330090"/>
                  </a:moveTo>
                  <a:lnTo>
                    <a:pt x="0" y="330090"/>
                  </a:lnTo>
                  <a:lnTo>
                    <a:pt x="0" y="0"/>
                  </a:lnTo>
                  <a:lnTo>
                    <a:pt x="276606" y="0"/>
                  </a:lnTo>
                  <a:lnTo>
                    <a:pt x="276606" y="3300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3538" y="972071"/>
              <a:ext cx="223151" cy="1594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6435" y="2019300"/>
              <a:ext cx="235445" cy="5928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54164" y="204025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0"/>
                  </a:moveTo>
                  <a:lnTo>
                    <a:pt x="0" y="370713"/>
                  </a:lnTo>
                </a:path>
              </a:pathLst>
            </a:custGeom>
            <a:ln w="2514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16069" y="239826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4817" y="3198113"/>
              <a:ext cx="235457" cy="5897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62546" y="3219069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7677"/>
                  </a:lnTo>
                </a:path>
              </a:pathLst>
            </a:custGeom>
            <a:ln w="2514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24452" y="35740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23690" y="1735452"/>
              <a:ext cx="1731010" cy="1915160"/>
            </a:xfrm>
            <a:custGeom>
              <a:avLst/>
              <a:gdLst/>
              <a:ahLst/>
              <a:cxnLst/>
              <a:rect l="l" t="t" r="r" b="b"/>
              <a:pathLst>
                <a:path w="1731010" h="1915160">
                  <a:moveTo>
                    <a:pt x="1259141" y="0"/>
                  </a:moveTo>
                  <a:lnTo>
                    <a:pt x="1259141" y="696061"/>
                  </a:lnTo>
                  <a:lnTo>
                    <a:pt x="0" y="696061"/>
                  </a:lnTo>
                  <a:lnTo>
                    <a:pt x="0" y="1218844"/>
                  </a:lnTo>
                  <a:lnTo>
                    <a:pt x="1259141" y="1218844"/>
                  </a:lnTo>
                  <a:lnTo>
                    <a:pt x="1259141" y="1914906"/>
                  </a:lnTo>
                  <a:lnTo>
                    <a:pt x="1730502" y="957453"/>
                  </a:lnTo>
                  <a:lnTo>
                    <a:pt x="1259141" y="0"/>
                  </a:lnTo>
                  <a:close/>
                </a:path>
              </a:pathLst>
            </a:custGeom>
            <a:solidFill>
              <a:srgbClr val="EB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23690" y="1735452"/>
              <a:ext cx="1731010" cy="1915160"/>
            </a:xfrm>
            <a:custGeom>
              <a:avLst/>
              <a:gdLst/>
              <a:ahLst/>
              <a:cxnLst/>
              <a:rect l="l" t="t" r="r" b="b"/>
              <a:pathLst>
                <a:path w="1731010" h="1915160">
                  <a:moveTo>
                    <a:pt x="0" y="696061"/>
                  </a:moveTo>
                  <a:lnTo>
                    <a:pt x="1259141" y="696061"/>
                  </a:lnTo>
                  <a:lnTo>
                    <a:pt x="1259141" y="0"/>
                  </a:lnTo>
                  <a:lnTo>
                    <a:pt x="1730502" y="957453"/>
                  </a:lnTo>
                  <a:lnTo>
                    <a:pt x="1259141" y="1914906"/>
                  </a:lnTo>
                  <a:lnTo>
                    <a:pt x="1259141" y="1218844"/>
                  </a:lnTo>
                  <a:lnTo>
                    <a:pt x="0" y="1218844"/>
                  </a:lnTo>
                  <a:lnTo>
                    <a:pt x="0" y="696061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84180" y="2966443"/>
            <a:ext cx="113792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EB5F06"/>
                </a:solidFill>
                <a:latin typeface="Trebuchet MS"/>
                <a:cs typeface="Trebuchet MS"/>
              </a:rPr>
              <a:t>To</a:t>
            </a:r>
            <a:r>
              <a:rPr sz="1750" spc="-75" dirty="0">
                <a:solidFill>
                  <a:srgbClr val="EB5F06"/>
                </a:solidFill>
                <a:latin typeface="Trebuchet MS"/>
                <a:cs typeface="Trebuchet MS"/>
              </a:rPr>
              <a:t> </a:t>
            </a:r>
            <a:r>
              <a:rPr sz="1750" spc="60" dirty="0">
                <a:solidFill>
                  <a:srgbClr val="EB5F06"/>
                </a:solidFill>
                <a:latin typeface="Trebuchet MS"/>
                <a:cs typeface="Trebuchet MS"/>
              </a:rPr>
              <a:t>b</a:t>
            </a:r>
            <a:r>
              <a:rPr sz="1750" spc="-35" dirty="0">
                <a:solidFill>
                  <a:srgbClr val="EB5F06"/>
                </a:solidFill>
                <a:latin typeface="Trebuchet MS"/>
                <a:cs typeface="Trebuchet MS"/>
              </a:rPr>
              <a:t>e</a:t>
            </a:r>
            <a:r>
              <a:rPr sz="1750" spc="5" dirty="0">
                <a:solidFill>
                  <a:srgbClr val="EB5F06"/>
                </a:solidFill>
                <a:latin typeface="Trebuchet MS"/>
                <a:cs typeface="Trebuchet MS"/>
              </a:rPr>
              <a:t>c</a:t>
            </a:r>
            <a:r>
              <a:rPr sz="1750" dirty="0">
                <a:solidFill>
                  <a:srgbClr val="EB5F06"/>
                </a:solidFill>
                <a:latin typeface="Trebuchet MS"/>
                <a:cs typeface="Trebuchet MS"/>
              </a:rPr>
              <a:t>o</a:t>
            </a:r>
            <a:r>
              <a:rPr sz="1750" spc="30" dirty="0">
                <a:solidFill>
                  <a:srgbClr val="EB5F06"/>
                </a:solidFill>
                <a:latin typeface="Trebuchet MS"/>
                <a:cs typeface="Trebuchet MS"/>
              </a:rPr>
              <a:t>me  </a:t>
            </a:r>
            <a:r>
              <a:rPr sz="1750" spc="10" dirty="0">
                <a:solidFill>
                  <a:srgbClr val="EB5F06"/>
                </a:solidFill>
                <a:latin typeface="Trebuchet MS"/>
                <a:cs typeface="Trebuchet MS"/>
              </a:rPr>
              <a:t>this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699509" y="2160273"/>
            <a:ext cx="615950" cy="1312545"/>
            <a:chOff x="3699509" y="2160273"/>
            <a:chExt cx="615950" cy="131254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559" y="3326886"/>
              <a:ext cx="215646" cy="1455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9509" y="2160273"/>
              <a:ext cx="215646" cy="14554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718331" y="1808440"/>
            <a:ext cx="9112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solidFill>
                  <a:srgbClr val="EB5F06"/>
                </a:solidFill>
                <a:latin typeface="Trebuchet MS"/>
                <a:cs typeface="Trebuchet MS"/>
              </a:rPr>
              <a:t>Allowing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08974" y="2059594"/>
            <a:ext cx="830580" cy="8890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225"/>
              </a:spcBef>
            </a:pPr>
            <a:r>
              <a:rPr sz="1750" spc="10" dirty="0">
                <a:solidFill>
                  <a:srgbClr val="EB5F06"/>
                </a:solidFill>
                <a:latin typeface="Trebuchet MS"/>
                <a:cs typeface="Trebuchet MS"/>
              </a:rPr>
              <a:t>this</a:t>
            </a: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3600" spc="220" dirty="0">
                <a:solidFill>
                  <a:srgbClr val="FFFFFF"/>
                </a:solidFill>
                <a:latin typeface="Trebuchet MS"/>
                <a:cs typeface="Trebuchet MS"/>
              </a:rPr>
              <a:t>===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592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45" dirty="0"/>
              <a:t> </a:t>
            </a:r>
            <a:r>
              <a:rPr spc="-5" dirty="0"/>
              <a:t>SAM</a:t>
            </a:r>
            <a:r>
              <a:rPr spc="-30" dirty="0"/>
              <a:t> </a:t>
            </a:r>
            <a:r>
              <a:rPr dirty="0"/>
              <a:t>safe</a:t>
            </a:r>
            <a:r>
              <a:rPr spc="-30" dirty="0"/>
              <a:t> </a:t>
            </a:r>
            <a:r>
              <a:rPr dirty="0"/>
              <a:t>deployments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60815"/>
            <a:ext cx="3163570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gradually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Canary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7359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30" dirty="0"/>
              <a:t> </a:t>
            </a:r>
            <a:r>
              <a:rPr dirty="0"/>
              <a:t>Lambda</a:t>
            </a:r>
            <a:r>
              <a:rPr spc="5" dirty="0"/>
              <a:t> </a:t>
            </a:r>
            <a:r>
              <a:rPr dirty="0"/>
              <a:t>alias</a:t>
            </a:r>
            <a:r>
              <a:rPr spc="-5" dirty="0"/>
              <a:t> </a:t>
            </a:r>
            <a:r>
              <a:rPr dirty="0"/>
              <a:t>traffic</a:t>
            </a:r>
            <a:r>
              <a:rPr spc="-20" dirty="0"/>
              <a:t> </a:t>
            </a:r>
            <a:r>
              <a:rPr dirty="0"/>
              <a:t>shifting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5" dirty="0"/>
              <a:t>AWS</a:t>
            </a:r>
            <a:r>
              <a:rPr spc="-25" dirty="0"/>
              <a:t> </a:t>
            </a:r>
            <a:r>
              <a:rPr spc="-5" dirty="0"/>
              <a:t>SAM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86" y="1019393"/>
            <a:ext cx="4109720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you add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00A0C8"/>
                </a:solidFill>
                <a:latin typeface="Arial"/>
                <a:cs typeface="Arial"/>
              </a:rPr>
              <a:t>AutoPublishAlias </a:t>
            </a:r>
            <a:r>
              <a:rPr sz="1750" dirty="0">
                <a:solidFill>
                  <a:srgbClr val="00A0C8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 alias name,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AWS </a:t>
            </a:r>
            <a:r>
              <a:rPr sz="175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sz="17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following: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586" y="1936078"/>
            <a:ext cx="4147185" cy="266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2258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Detect when new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 being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deployed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on changes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to the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Lambda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function's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Amazon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S3</a:t>
            </a:r>
            <a:r>
              <a:rPr sz="17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URI.</a:t>
            </a:r>
            <a:endParaRPr sz="1750">
              <a:latin typeface="Arial"/>
              <a:cs typeface="Arial"/>
            </a:endParaRPr>
          </a:p>
          <a:p>
            <a:pPr marL="298450" marR="17780" indent="-285750">
              <a:lnSpc>
                <a:spcPct val="100000"/>
              </a:lnSpc>
              <a:spcBef>
                <a:spcPts val="919"/>
              </a:spcBef>
              <a:buChar char="•"/>
              <a:tabLst>
                <a:tab pos="297815" algn="l"/>
                <a:tab pos="29845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publish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updated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version </a:t>
            </a:r>
            <a:r>
              <a:rPr sz="175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with the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code.</a:t>
            </a:r>
            <a:endParaRPr sz="175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919"/>
              </a:spcBef>
              <a:buChar char="•"/>
              <a:tabLst>
                <a:tab pos="297815" algn="l"/>
                <a:tab pos="29845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alias with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 name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(unless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alias already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exists) </a:t>
            </a:r>
            <a:r>
              <a:rPr sz="175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point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alias to the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updated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Lambda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function.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7424" y="946051"/>
            <a:ext cx="30194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5" dirty="0">
                <a:solidFill>
                  <a:srgbClr val="FFFFFF"/>
                </a:solidFill>
                <a:latin typeface="Arial"/>
                <a:cs typeface="Arial"/>
              </a:rPr>
              <a:t>preference type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865" y="1305305"/>
            <a:ext cx="3038855" cy="27271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0081" y="1328356"/>
            <a:ext cx="2927599" cy="2630424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065316" y="1323594"/>
          <a:ext cx="2927985" cy="262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Canary10Percent5Minutes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  <a:lnT w="9525">
                      <a:solidFill>
                        <a:srgbClr val="F0BEB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Canary10Percent10Minutes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Canary10Percent15Minutes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Canary10Percent30Minutes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Linear10PercentEvery1Minute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Linear10PercentEvery2Minutes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Linear10PercentEvery3Minutes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Linear10PercentEvery10Minutes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AllAtOnce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F0BEB6"/>
                      </a:solidFill>
                      <a:prstDash val="solid"/>
                    </a:lnL>
                    <a:lnR w="9525">
                      <a:solidFill>
                        <a:srgbClr val="F0BEB6"/>
                      </a:solidFill>
                      <a:prstDash val="solid"/>
                    </a:lnR>
                    <a:lnB w="9525">
                      <a:solidFill>
                        <a:srgbClr val="F0BE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6723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25" dirty="0"/>
              <a:t> </a:t>
            </a:r>
            <a:r>
              <a:rPr spc="-5" dirty="0"/>
              <a:t>AWS</a:t>
            </a:r>
            <a:r>
              <a:rPr spc="-40" dirty="0"/>
              <a:t> </a:t>
            </a:r>
            <a:r>
              <a:rPr spc="-5" dirty="0"/>
              <a:t>SAM</a:t>
            </a:r>
            <a:r>
              <a:rPr spc="-35" dirty="0"/>
              <a:t> </a:t>
            </a:r>
            <a:r>
              <a:rPr dirty="0"/>
              <a:t>resource</a:t>
            </a:r>
          </a:p>
        </p:txBody>
      </p:sp>
      <p:sp>
        <p:nvSpPr>
          <p:cNvPr id="3" name="object 3"/>
          <p:cNvSpPr/>
          <p:nvPr/>
        </p:nvSpPr>
        <p:spPr>
          <a:xfrm>
            <a:off x="340613" y="1009650"/>
            <a:ext cx="8205470" cy="3554095"/>
          </a:xfrm>
          <a:custGeom>
            <a:avLst/>
            <a:gdLst/>
            <a:ahLst/>
            <a:cxnLst/>
            <a:rect l="l" t="t" r="r" b="b"/>
            <a:pathLst>
              <a:path w="8205470" h="3554095">
                <a:moveTo>
                  <a:pt x="8205216" y="0"/>
                </a:moveTo>
                <a:lnTo>
                  <a:pt x="0" y="0"/>
                </a:lnTo>
                <a:lnTo>
                  <a:pt x="0" y="3553967"/>
                </a:lnTo>
                <a:lnTo>
                  <a:pt x="8205216" y="3553967"/>
                </a:lnTo>
                <a:lnTo>
                  <a:pt x="8205216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332" y="1000084"/>
            <a:ext cx="1920875" cy="10318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spc="-10" dirty="0">
                <a:solidFill>
                  <a:srgbClr val="4688CC"/>
                </a:solidFill>
                <a:latin typeface="Calibri"/>
                <a:cs typeface="Calibri"/>
              </a:rPr>
              <a:t>SomeFunction</a:t>
            </a:r>
            <a:r>
              <a:rPr sz="1100" spc="-10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75565" marR="5080">
              <a:lnSpc>
                <a:spcPct val="120000"/>
              </a:lnSpc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Type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AWS::Serverless::Function </a:t>
            </a:r>
            <a:r>
              <a:rPr sz="1100" spc="-235" dirty="0">
                <a:solidFill>
                  <a:srgbClr val="C27D6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Properties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39700" marR="469900" indent="-635">
              <a:lnSpc>
                <a:spcPct val="120000"/>
              </a:lnSpc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Handler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somefunction </a:t>
            </a:r>
            <a:r>
              <a:rPr sz="1100" spc="-235" dirty="0">
                <a:solidFill>
                  <a:srgbClr val="C27D6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Runtime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r>
              <a:rPr sz="1100" dirty="0">
                <a:solidFill>
                  <a:srgbClr val="C9C9C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go1.x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6082" y="2408629"/>
            <a:ext cx="1139190" cy="4279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Canary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example</a:t>
            </a:r>
            <a:endParaRPr sz="1100">
              <a:latin typeface="Calibri"/>
              <a:cs typeface="Calibri"/>
            </a:endParaRPr>
          </a:p>
          <a:p>
            <a:pPr marL="16192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</a:t>
            </a:r>
            <a:r>
              <a:rPr sz="1100" spc="-2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Linear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example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646" y="2006188"/>
            <a:ext cx="238633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915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AutoPublishAlias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 </a:t>
            </a:r>
            <a:r>
              <a:rPr sz="1100" spc="-10" dirty="0">
                <a:solidFill>
                  <a:srgbClr val="C27D64"/>
                </a:solidFill>
                <a:latin typeface="Calibri"/>
                <a:cs typeface="Calibri"/>
              </a:rPr>
              <a:t>ENVIRONMENT </a:t>
            </a:r>
            <a:r>
              <a:rPr sz="1100" spc="-235" dirty="0">
                <a:solidFill>
                  <a:srgbClr val="C27D6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DeploymentPreference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Type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r>
              <a:rPr sz="1100" spc="-10" dirty="0">
                <a:solidFill>
                  <a:srgbClr val="C9C9C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Canary10Percent15Minutes</a:t>
            </a:r>
            <a:endParaRPr sz="1100">
              <a:latin typeface="Calibri"/>
              <a:cs typeface="Calibri"/>
            </a:endParaRPr>
          </a:p>
          <a:p>
            <a:pPr marL="75565" marR="5080">
              <a:lnSpc>
                <a:spcPct val="120000"/>
              </a:lnSpc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 Type: Linear10PercentEvery10Minutes </a:t>
            </a:r>
            <a:r>
              <a:rPr sz="1100" spc="-23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Alarms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094" y="3012290"/>
            <a:ext cx="4175125" cy="14484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365"/>
              </a:spcBef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A list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of alarms</a:t>
            </a:r>
            <a:r>
              <a:rPr sz="1100" spc="-1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that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you want</a:t>
            </a:r>
            <a:r>
              <a:rPr sz="1100" spc="-1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monitor</a:t>
            </a:r>
            <a:endParaRPr sz="1100">
              <a:latin typeface="Calibri"/>
              <a:cs typeface="Calibri"/>
            </a:endParaRPr>
          </a:p>
          <a:p>
            <a:pPr marL="149860" indent="-74930">
              <a:lnSpc>
                <a:spcPct val="100000"/>
              </a:lnSpc>
              <a:spcBef>
                <a:spcPts val="265"/>
              </a:spcBef>
              <a:buClr>
                <a:srgbClr val="C9C9C9"/>
              </a:buClr>
              <a:buChar char="-"/>
              <a:tabLst>
                <a:tab pos="150495" algn="l"/>
              </a:tabLst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spc="10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AliasErrorMetricGreaterThanZeroAlarm</a:t>
            </a:r>
            <a:endParaRPr sz="1100">
              <a:latin typeface="Calibri"/>
              <a:cs typeface="Calibri"/>
            </a:endParaRPr>
          </a:p>
          <a:p>
            <a:pPr marL="12700" marR="996315" indent="62865">
              <a:lnSpc>
                <a:spcPct val="120000"/>
              </a:lnSpc>
              <a:buClr>
                <a:srgbClr val="C9C9C9"/>
              </a:buClr>
              <a:buChar char="-"/>
              <a:tabLst>
                <a:tab pos="151130" algn="l"/>
              </a:tabLst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spc="10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LatestVersionErrorMetricGreaterThanZeroAlarm </a:t>
            </a:r>
            <a:r>
              <a:rPr sz="1100" spc="-235" dirty="0">
                <a:solidFill>
                  <a:srgbClr val="C27D6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Hooks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75565" marR="5080">
              <a:lnSpc>
                <a:spcPct val="120000"/>
              </a:lnSpc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Validation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Lambda</a:t>
            </a:r>
            <a:r>
              <a:rPr sz="110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functions that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are run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before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&amp;</a:t>
            </a:r>
            <a:r>
              <a:rPr sz="110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after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traffic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shifting </a:t>
            </a:r>
            <a:r>
              <a:rPr sz="1100" spc="-23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PreTraffic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r>
              <a:rPr sz="1100" spc="10" dirty="0">
                <a:solidFill>
                  <a:srgbClr val="C9C9C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spc="15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PreTrafficLambdaFunction</a:t>
            </a:r>
            <a:endParaRPr sz="11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375"/>
              </a:spcBef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PostTraffic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r>
              <a:rPr sz="1100" spc="-20" dirty="0">
                <a:solidFill>
                  <a:srgbClr val="C9C9C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PostTrafficLambdaFunction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804" y="1009650"/>
            <a:ext cx="3161030" cy="1026794"/>
          </a:xfrm>
          <a:custGeom>
            <a:avLst/>
            <a:gdLst/>
            <a:ahLst/>
            <a:cxnLst/>
            <a:rect l="l" t="t" r="r" b="b"/>
            <a:pathLst>
              <a:path w="3161029" h="1026794">
                <a:moveTo>
                  <a:pt x="3160775" y="0"/>
                </a:moveTo>
                <a:lnTo>
                  <a:pt x="0" y="0"/>
                </a:lnTo>
                <a:lnTo>
                  <a:pt x="0" y="1026413"/>
                </a:lnTo>
                <a:lnTo>
                  <a:pt x="3160775" y="1026413"/>
                </a:lnTo>
                <a:lnTo>
                  <a:pt x="3160775" y="0"/>
                </a:lnTo>
                <a:close/>
              </a:path>
            </a:pathLst>
          </a:custGeom>
          <a:solidFill>
            <a:srgbClr val="181818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104" y="1060703"/>
            <a:ext cx="8410575" cy="3019425"/>
            <a:chOff x="332104" y="1060703"/>
            <a:chExt cx="8410575" cy="3019425"/>
          </a:xfrm>
        </p:grpSpPr>
        <p:sp>
          <p:nvSpPr>
            <p:cNvPr id="3" name="object 3"/>
            <p:cNvSpPr/>
            <p:nvPr/>
          </p:nvSpPr>
          <p:spPr>
            <a:xfrm>
              <a:off x="6314694" y="1060703"/>
              <a:ext cx="2428240" cy="3019425"/>
            </a:xfrm>
            <a:custGeom>
              <a:avLst/>
              <a:gdLst/>
              <a:ahLst/>
              <a:cxnLst/>
              <a:rect l="l" t="t" r="r" b="b"/>
              <a:pathLst>
                <a:path w="2428240" h="3019425">
                  <a:moveTo>
                    <a:pt x="2427731" y="0"/>
                  </a:moveTo>
                  <a:lnTo>
                    <a:pt x="0" y="0"/>
                  </a:lnTo>
                  <a:lnTo>
                    <a:pt x="0" y="3019044"/>
                  </a:lnTo>
                  <a:lnTo>
                    <a:pt x="2427731" y="3019044"/>
                  </a:lnTo>
                  <a:lnTo>
                    <a:pt x="2427731" y="0"/>
                  </a:lnTo>
                  <a:close/>
                </a:path>
              </a:pathLst>
            </a:custGeom>
            <a:solidFill>
              <a:srgbClr val="1C50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7184" y="1234058"/>
              <a:ext cx="5123180" cy="1651000"/>
            </a:xfrm>
            <a:custGeom>
              <a:avLst/>
              <a:gdLst/>
              <a:ahLst/>
              <a:cxnLst/>
              <a:rect l="l" t="t" r="r" b="b"/>
              <a:pathLst>
                <a:path w="5123180" h="1651000">
                  <a:moveTo>
                    <a:pt x="5122926" y="0"/>
                  </a:moveTo>
                  <a:lnTo>
                    <a:pt x="0" y="0"/>
                  </a:lnTo>
                  <a:lnTo>
                    <a:pt x="0" y="1650492"/>
                  </a:lnTo>
                  <a:lnTo>
                    <a:pt x="5122926" y="1650492"/>
                  </a:lnTo>
                  <a:lnTo>
                    <a:pt x="5122926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7184" y="1234058"/>
              <a:ext cx="5123180" cy="1651000"/>
            </a:xfrm>
            <a:custGeom>
              <a:avLst/>
              <a:gdLst/>
              <a:ahLst/>
              <a:cxnLst/>
              <a:rect l="l" t="t" r="r" b="b"/>
              <a:pathLst>
                <a:path w="5123180" h="1651000">
                  <a:moveTo>
                    <a:pt x="0" y="0"/>
                  </a:moveTo>
                  <a:lnTo>
                    <a:pt x="5122926" y="0"/>
                  </a:lnTo>
                  <a:lnTo>
                    <a:pt x="5122926" y="1650492"/>
                  </a:lnTo>
                  <a:lnTo>
                    <a:pt x="0" y="1650492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5353" y="1224305"/>
            <a:ext cx="4175125" cy="15005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Alarms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130"/>
              </a:spcBef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A list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of alarms</a:t>
            </a:r>
            <a:r>
              <a:rPr sz="1100" spc="-1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that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you want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monitor</a:t>
            </a:r>
            <a:endParaRPr sz="1100">
              <a:latin typeface="Calibri"/>
              <a:cs typeface="Calibri"/>
            </a:endParaRPr>
          </a:p>
          <a:p>
            <a:pPr marL="150495" indent="-75565">
              <a:lnSpc>
                <a:spcPct val="100000"/>
              </a:lnSpc>
              <a:spcBef>
                <a:spcPts val="135"/>
              </a:spcBef>
              <a:buClr>
                <a:srgbClr val="C9C9C9"/>
              </a:buClr>
              <a:buChar char="-"/>
              <a:tabLst>
                <a:tab pos="151130" algn="l"/>
              </a:tabLst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spc="10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AliasErrorMetricGreaterThanZeroAlarm</a:t>
            </a:r>
            <a:endParaRPr sz="1100">
              <a:latin typeface="Calibri"/>
              <a:cs typeface="Calibri"/>
            </a:endParaRPr>
          </a:p>
          <a:p>
            <a:pPr marL="12700" marR="996315" indent="62865">
              <a:lnSpc>
                <a:spcPct val="110000"/>
              </a:lnSpc>
              <a:buClr>
                <a:srgbClr val="C9C9C9"/>
              </a:buClr>
              <a:buChar char="-"/>
              <a:tabLst>
                <a:tab pos="151130" algn="l"/>
              </a:tabLst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spc="10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LatestVersionErrorMetricGreaterThanZeroAlarm </a:t>
            </a:r>
            <a:r>
              <a:rPr sz="1100" spc="-235" dirty="0">
                <a:solidFill>
                  <a:srgbClr val="C27D6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Hooks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75565" marR="5080">
              <a:lnSpc>
                <a:spcPct val="110000"/>
              </a:lnSpc>
            </a:pP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#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Validation</a:t>
            </a:r>
            <a:r>
              <a:rPr sz="1100" spc="-2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Lambda</a:t>
            </a:r>
            <a:r>
              <a:rPr sz="110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functions that</a:t>
            </a:r>
            <a:r>
              <a:rPr sz="1100" spc="-1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are run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before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&amp;</a:t>
            </a:r>
            <a:r>
              <a:rPr sz="1100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after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traffic</a:t>
            </a:r>
            <a:r>
              <a:rPr sz="1100" spc="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588943"/>
                </a:solidFill>
                <a:latin typeface="Calibri"/>
                <a:cs typeface="Calibri"/>
              </a:rPr>
              <a:t>shifting </a:t>
            </a:r>
            <a:r>
              <a:rPr sz="1100" spc="-235" dirty="0">
                <a:solidFill>
                  <a:srgbClr val="58894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PreTraffic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r>
              <a:rPr sz="1100" spc="10" dirty="0">
                <a:solidFill>
                  <a:srgbClr val="C9C9C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spc="15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PreTrafficLambdaFunction</a:t>
            </a:r>
            <a:endParaRPr sz="11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130"/>
              </a:spcBef>
            </a:pP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PostTraffic</a:t>
            </a:r>
            <a:r>
              <a:rPr sz="1100" spc="-5" dirty="0">
                <a:solidFill>
                  <a:srgbClr val="C9C9C9"/>
                </a:solidFill>
                <a:latin typeface="Calibri"/>
                <a:cs typeface="Calibri"/>
              </a:rPr>
              <a:t>:</a:t>
            </a:r>
            <a:r>
              <a:rPr sz="1100" spc="-20" dirty="0">
                <a:solidFill>
                  <a:srgbClr val="C9C9C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88CC"/>
                </a:solidFill>
                <a:latin typeface="Calibri"/>
                <a:cs typeface="Calibri"/>
              </a:rPr>
              <a:t>!Ref</a:t>
            </a:r>
            <a:r>
              <a:rPr sz="1100" dirty="0">
                <a:solidFill>
                  <a:srgbClr val="4688CC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C27D64"/>
                </a:solidFill>
                <a:latin typeface="Calibri"/>
                <a:cs typeface="Calibri"/>
              </a:rPr>
              <a:t>PostTrafficLambdaFunction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75749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25" dirty="0"/>
              <a:t> </a:t>
            </a:r>
            <a:r>
              <a:rPr dirty="0"/>
              <a:t>Lambda</a:t>
            </a:r>
            <a:r>
              <a:rPr spc="5" dirty="0"/>
              <a:t> </a:t>
            </a:r>
            <a:r>
              <a:rPr spc="-5" dirty="0"/>
              <a:t>Alias</a:t>
            </a:r>
            <a:r>
              <a:rPr spc="-10" dirty="0"/>
              <a:t> </a:t>
            </a:r>
            <a:r>
              <a:rPr dirty="0"/>
              <a:t>Traffic</a:t>
            </a:r>
            <a:r>
              <a:rPr spc="-15" dirty="0"/>
              <a:t> </a:t>
            </a:r>
            <a:r>
              <a:rPr dirty="0"/>
              <a:t>Shifting</a:t>
            </a:r>
            <a:r>
              <a:rPr spc="-10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5" dirty="0"/>
              <a:t>AWS</a:t>
            </a:r>
            <a:r>
              <a:rPr spc="-25" dirty="0"/>
              <a:t> </a:t>
            </a:r>
            <a:r>
              <a:rPr spc="-5" dirty="0"/>
              <a:t>SAM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348734" y="1228978"/>
            <a:ext cx="3969385" cy="2686685"/>
            <a:chOff x="4348734" y="1228978"/>
            <a:chExt cx="3969385" cy="26866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8734" y="1793748"/>
              <a:ext cx="2412491" cy="8671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97121" y="2025141"/>
              <a:ext cx="2012950" cy="547370"/>
            </a:xfrm>
            <a:custGeom>
              <a:avLst/>
              <a:gdLst/>
              <a:ahLst/>
              <a:cxnLst/>
              <a:rect l="l" t="t" r="r" b="b"/>
              <a:pathLst>
                <a:path w="2012950" h="547369">
                  <a:moveTo>
                    <a:pt x="0" y="546811"/>
                  </a:moveTo>
                  <a:lnTo>
                    <a:pt x="2012632" y="0"/>
                  </a:lnTo>
                </a:path>
              </a:pathLst>
            </a:custGeom>
            <a:ln w="5715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59706" y="1949905"/>
              <a:ext cx="187960" cy="165735"/>
            </a:xfrm>
            <a:custGeom>
              <a:avLst/>
              <a:gdLst/>
              <a:ahLst/>
              <a:cxnLst/>
              <a:rect l="l" t="t" r="r" b="b"/>
              <a:pathLst>
                <a:path w="187959" h="165735">
                  <a:moveTo>
                    <a:pt x="0" y="0"/>
                  </a:moveTo>
                  <a:lnTo>
                    <a:pt x="44958" y="165455"/>
                  </a:lnTo>
                  <a:lnTo>
                    <a:pt x="187921" y="377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5518" y="2692908"/>
              <a:ext cx="2235707" cy="6972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72381" y="2742056"/>
              <a:ext cx="1835785" cy="385445"/>
            </a:xfrm>
            <a:custGeom>
              <a:avLst/>
              <a:gdLst/>
              <a:ahLst/>
              <a:cxnLst/>
              <a:rect l="l" t="t" r="r" b="b"/>
              <a:pathLst>
                <a:path w="1835785" h="385444">
                  <a:moveTo>
                    <a:pt x="0" y="0"/>
                  </a:moveTo>
                  <a:lnTo>
                    <a:pt x="1835277" y="385178"/>
                  </a:lnTo>
                </a:path>
              </a:pathLst>
            </a:custGeom>
            <a:ln w="5715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62086" y="3037460"/>
              <a:ext cx="185420" cy="168275"/>
            </a:xfrm>
            <a:custGeom>
              <a:avLst/>
              <a:gdLst/>
              <a:ahLst/>
              <a:cxnLst/>
              <a:rect l="l" t="t" r="r" b="b"/>
              <a:pathLst>
                <a:path w="185420" h="168275">
                  <a:moveTo>
                    <a:pt x="35217" y="0"/>
                  </a:moveTo>
                  <a:lnTo>
                    <a:pt x="0" y="167792"/>
                  </a:lnTo>
                  <a:lnTo>
                    <a:pt x="185394" y="119126"/>
                  </a:lnTo>
                  <a:lnTo>
                    <a:pt x="35217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01993" y="1234058"/>
              <a:ext cx="1511300" cy="339090"/>
            </a:xfrm>
            <a:custGeom>
              <a:avLst/>
              <a:gdLst/>
              <a:ahLst/>
              <a:cxnLst/>
              <a:rect l="l" t="t" r="r" b="b"/>
              <a:pathLst>
                <a:path w="1511300" h="339090">
                  <a:moveTo>
                    <a:pt x="1341501" y="0"/>
                  </a:moveTo>
                  <a:lnTo>
                    <a:pt x="169545" y="0"/>
                  </a:lnTo>
                  <a:lnTo>
                    <a:pt x="124473" y="6056"/>
                  </a:lnTo>
                  <a:lnTo>
                    <a:pt x="83972" y="23147"/>
                  </a:lnTo>
                  <a:lnTo>
                    <a:pt x="49658" y="49658"/>
                  </a:lnTo>
                  <a:lnTo>
                    <a:pt x="23147" y="83972"/>
                  </a:lnTo>
                  <a:lnTo>
                    <a:pt x="6056" y="124473"/>
                  </a:lnTo>
                  <a:lnTo>
                    <a:pt x="0" y="169545"/>
                  </a:lnTo>
                  <a:lnTo>
                    <a:pt x="6056" y="214616"/>
                  </a:lnTo>
                  <a:lnTo>
                    <a:pt x="23147" y="255117"/>
                  </a:lnTo>
                  <a:lnTo>
                    <a:pt x="49658" y="289431"/>
                  </a:lnTo>
                  <a:lnTo>
                    <a:pt x="83972" y="315942"/>
                  </a:lnTo>
                  <a:lnTo>
                    <a:pt x="124473" y="333033"/>
                  </a:lnTo>
                  <a:lnTo>
                    <a:pt x="169545" y="339090"/>
                  </a:lnTo>
                  <a:lnTo>
                    <a:pt x="1341501" y="339090"/>
                  </a:lnTo>
                  <a:lnTo>
                    <a:pt x="1386572" y="333033"/>
                  </a:lnTo>
                  <a:lnTo>
                    <a:pt x="1427073" y="315942"/>
                  </a:lnTo>
                  <a:lnTo>
                    <a:pt x="1461387" y="289431"/>
                  </a:lnTo>
                  <a:lnTo>
                    <a:pt x="1487898" y="255117"/>
                  </a:lnTo>
                  <a:lnTo>
                    <a:pt x="1504989" y="214616"/>
                  </a:lnTo>
                  <a:lnTo>
                    <a:pt x="1511046" y="169545"/>
                  </a:lnTo>
                  <a:lnTo>
                    <a:pt x="1504989" y="124473"/>
                  </a:lnTo>
                  <a:lnTo>
                    <a:pt x="1487898" y="83972"/>
                  </a:lnTo>
                  <a:lnTo>
                    <a:pt x="1461387" y="49658"/>
                  </a:lnTo>
                  <a:lnTo>
                    <a:pt x="1427073" y="23147"/>
                  </a:lnTo>
                  <a:lnTo>
                    <a:pt x="1386572" y="6056"/>
                  </a:lnTo>
                  <a:lnTo>
                    <a:pt x="1341501" y="0"/>
                  </a:lnTo>
                  <a:close/>
                </a:path>
              </a:pathLst>
            </a:custGeom>
            <a:solidFill>
              <a:srgbClr val="69A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01993" y="1234058"/>
              <a:ext cx="1511300" cy="339090"/>
            </a:xfrm>
            <a:custGeom>
              <a:avLst/>
              <a:gdLst/>
              <a:ahLst/>
              <a:cxnLst/>
              <a:rect l="l" t="t" r="r" b="b"/>
              <a:pathLst>
                <a:path w="1511300" h="339090">
                  <a:moveTo>
                    <a:pt x="0" y="169545"/>
                  </a:moveTo>
                  <a:lnTo>
                    <a:pt x="6056" y="124473"/>
                  </a:lnTo>
                  <a:lnTo>
                    <a:pt x="23147" y="83972"/>
                  </a:lnTo>
                  <a:lnTo>
                    <a:pt x="49658" y="49658"/>
                  </a:lnTo>
                  <a:lnTo>
                    <a:pt x="83972" y="23147"/>
                  </a:lnTo>
                  <a:lnTo>
                    <a:pt x="124473" y="6056"/>
                  </a:lnTo>
                  <a:lnTo>
                    <a:pt x="169545" y="0"/>
                  </a:lnTo>
                  <a:lnTo>
                    <a:pt x="1341501" y="0"/>
                  </a:lnTo>
                  <a:lnTo>
                    <a:pt x="1386572" y="6056"/>
                  </a:lnTo>
                  <a:lnTo>
                    <a:pt x="1427073" y="23147"/>
                  </a:lnTo>
                  <a:lnTo>
                    <a:pt x="1461387" y="49658"/>
                  </a:lnTo>
                  <a:lnTo>
                    <a:pt x="1487898" y="83972"/>
                  </a:lnTo>
                  <a:lnTo>
                    <a:pt x="1504989" y="124473"/>
                  </a:lnTo>
                  <a:lnTo>
                    <a:pt x="1511046" y="169545"/>
                  </a:lnTo>
                  <a:lnTo>
                    <a:pt x="1504989" y="214616"/>
                  </a:lnTo>
                  <a:lnTo>
                    <a:pt x="1487898" y="255117"/>
                  </a:lnTo>
                  <a:lnTo>
                    <a:pt x="1461387" y="289431"/>
                  </a:lnTo>
                  <a:lnTo>
                    <a:pt x="1427073" y="315942"/>
                  </a:lnTo>
                  <a:lnTo>
                    <a:pt x="1386572" y="333033"/>
                  </a:lnTo>
                  <a:lnTo>
                    <a:pt x="1341501" y="339090"/>
                  </a:lnTo>
                  <a:lnTo>
                    <a:pt x="169545" y="339090"/>
                  </a:lnTo>
                  <a:lnTo>
                    <a:pt x="124473" y="333033"/>
                  </a:lnTo>
                  <a:lnTo>
                    <a:pt x="83972" y="315942"/>
                  </a:lnTo>
                  <a:lnTo>
                    <a:pt x="49658" y="289431"/>
                  </a:lnTo>
                  <a:lnTo>
                    <a:pt x="23147" y="255117"/>
                  </a:lnTo>
                  <a:lnTo>
                    <a:pt x="6056" y="214616"/>
                  </a:lnTo>
                  <a:lnTo>
                    <a:pt x="0" y="169545"/>
                  </a:lnTo>
                  <a:close/>
                </a:path>
              </a:pathLst>
            </a:custGeom>
            <a:ln w="990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6454" y="1337716"/>
              <a:ext cx="326842" cy="1173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01993" y="3571112"/>
              <a:ext cx="1511300" cy="339090"/>
            </a:xfrm>
            <a:custGeom>
              <a:avLst/>
              <a:gdLst/>
              <a:ahLst/>
              <a:cxnLst/>
              <a:rect l="l" t="t" r="r" b="b"/>
              <a:pathLst>
                <a:path w="1511300" h="339089">
                  <a:moveTo>
                    <a:pt x="1341501" y="0"/>
                  </a:moveTo>
                  <a:lnTo>
                    <a:pt x="169545" y="0"/>
                  </a:lnTo>
                  <a:lnTo>
                    <a:pt x="124473" y="6056"/>
                  </a:lnTo>
                  <a:lnTo>
                    <a:pt x="83972" y="23147"/>
                  </a:lnTo>
                  <a:lnTo>
                    <a:pt x="49658" y="49658"/>
                  </a:lnTo>
                  <a:lnTo>
                    <a:pt x="23147" y="83972"/>
                  </a:lnTo>
                  <a:lnTo>
                    <a:pt x="6056" y="124473"/>
                  </a:lnTo>
                  <a:lnTo>
                    <a:pt x="0" y="169545"/>
                  </a:lnTo>
                  <a:lnTo>
                    <a:pt x="6056" y="214616"/>
                  </a:lnTo>
                  <a:lnTo>
                    <a:pt x="23147" y="255117"/>
                  </a:lnTo>
                  <a:lnTo>
                    <a:pt x="49658" y="289431"/>
                  </a:lnTo>
                  <a:lnTo>
                    <a:pt x="83972" y="315942"/>
                  </a:lnTo>
                  <a:lnTo>
                    <a:pt x="124473" y="333033"/>
                  </a:lnTo>
                  <a:lnTo>
                    <a:pt x="169545" y="339090"/>
                  </a:lnTo>
                  <a:lnTo>
                    <a:pt x="1341501" y="339090"/>
                  </a:lnTo>
                  <a:lnTo>
                    <a:pt x="1386572" y="333033"/>
                  </a:lnTo>
                  <a:lnTo>
                    <a:pt x="1427073" y="315942"/>
                  </a:lnTo>
                  <a:lnTo>
                    <a:pt x="1461387" y="289431"/>
                  </a:lnTo>
                  <a:lnTo>
                    <a:pt x="1487898" y="255117"/>
                  </a:lnTo>
                  <a:lnTo>
                    <a:pt x="1504989" y="214616"/>
                  </a:lnTo>
                  <a:lnTo>
                    <a:pt x="1511046" y="169545"/>
                  </a:lnTo>
                  <a:lnTo>
                    <a:pt x="1504989" y="124473"/>
                  </a:lnTo>
                  <a:lnTo>
                    <a:pt x="1487898" y="83972"/>
                  </a:lnTo>
                  <a:lnTo>
                    <a:pt x="1461387" y="49658"/>
                  </a:lnTo>
                  <a:lnTo>
                    <a:pt x="1427073" y="23147"/>
                  </a:lnTo>
                  <a:lnTo>
                    <a:pt x="1386572" y="6056"/>
                  </a:lnTo>
                  <a:lnTo>
                    <a:pt x="1341501" y="0"/>
                  </a:lnTo>
                  <a:close/>
                </a:path>
              </a:pathLst>
            </a:custGeom>
            <a:solidFill>
              <a:srgbClr val="69A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1993" y="3571112"/>
              <a:ext cx="1511300" cy="339090"/>
            </a:xfrm>
            <a:custGeom>
              <a:avLst/>
              <a:gdLst/>
              <a:ahLst/>
              <a:cxnLst/>
              <a:rect l="l" t="t" r="r" b="b"/>
              <a:pathLst>
                <a:path w="1511300" h="339089">
                  <a:moveTo>
                    <a:pt x="0" y="169545"/>
                  </a:moveTo>
                  <a:lnTo>
                    <a:pt x="6056" y="124473"/>
                  </a:lnTo>
                  <a:lnTo>
                    <a:pt x="23147" y="83972"/>
                  </a:lnTo>
                  <a:lnTo>
                    <a:pt x="49658" y="49658"/>
                  </a:lnTo>
                  <a:lnTo>
                    <a:pt x="83972" y="23147"/>
                  </a:lnTo>
                  <a:lnTo>
                    <a:pt x="124473" y="6056"/>
                  </a:lnTo>
                  <a:lnTo>
                    <a:pt x="169545" y="0"/>
                  </a:lnTo>
                  <a:lnTo>
                    <a:pt x="1341501" y="0"/>
                  </a:lnTo>
                  <a:lnTo>
                    <a:pt x="1386572" y="6056"/>
                  </a:lnTo>
                  <a:lnTo>
                    <a:pt x="1427073" y="23147"/>
                  </a:lnTo>
                  <a:lnTo>
                    <a:pt x="1461387" y="49658"/>
                  </a:lnTo>
                  <a:lnTo>
                    <a:pt x="1487898" y="83972"/>
                  </a:lnTo>
                  <a:lnTo>
                    <a:pt x="1504989" y="124473"/>
                  </a:lnTo>
                  <a:lnTo>
                    <a:pt x="1511046" y="169545"/>
                  </a:lnTo>
                  <a:lnTo>
                    <a:pt x="1504989" y="214616"/>
                  </a:lnTo>
                  <a:lnTo>
                    <a:pt x="1487898" y="255117"/>
                  </a:lnTo>
                  <a:lnTo>
                    <a:pt x="1461387" y="289431"/>
                  </a:lnTo>
                  <a:lnTo>
                    <a:pt x="1427073" y="315942"/>
                  </a:lnTo>
                  <a:lnTo>
                    <a:pt x="1386572" y="333033"/>
                  </a:lnTo>
                  <a:lnTo>
                    <a:pt x="1341501" y="339090"/>
                  </a:lnTo>
                  <a:lnTo>
                    <a:pt x="169545" y="339090"/>
                  </a:lnTo>
                  <a:lnTo>
                    <a:pt x="124473" y="333033"/>
                  </a:lnTo>
                  <a:lnTo>
                    <a:pt x="83972" y="315942"/>
                  </a:lnTo>
                  <a:lnTo>
                    <a:pt x="49658" y="289431"/>
                  </a:lnTo>
                  <a:lnTo>
                    <a:pt x="23147" y="255117"/>
                  </a:lnTo>
                  <a:lnTo>
                    <a:pt x="6056" y="214616"/>
                  </a:lnTo>
                  <a:lnTo>
                    <a:pt x="0" y="169545"/>
                  </a:lnTo>
                  <a:close/>
                </a:path>
              </a:pathLst>
            </a:custGeom>
            <a:ln w="990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7747" y="3676764"/>
              <a:ext cx="258465" cy="11530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15353" y="3040137"/>
            <a:ext cx="39966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Note:</a:t>
            </a:r>
            <a:r>
              <a:rPr sz="1500" spc="-35" dirty="0">
                <a:solidFill>
                  <a:srgbClr val="00A0C8"/>
                </a:solidFill>
                <a:latin typeface="Arial"/>
                <a:cs typeface="Arial"/>
              </a:rPr>
              <a:t> </a:t>
            </a:r>
            <a:r>
              <a:rPr sz="1500" spc="-50" dirty="0">
                <a:solidFill>
                  <a:srgbClr val="00A0C8"/>
                </a:solidFill>
                <a:latin typeface="Arial"/>
                <a:cs typeface="Arial"/>
              </a:rPr>
              <a:t>You</a:t>
            </a: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00A0C8"/>
                </a:solidFill>
                <a:latin typeface="Arial"/>
                <a:cs typeface="Arial"/>
              </a:rPr>
              <a:t>can </a:t>
            </a: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specify </a:t>
            </a:r>
            <a:r>
              <a:rPr sz="1500" dirty="0">
                <a:solidFill>
                  <a:srgbClr val="00A0C8"/>
                </a:solidFill>
                <a:latin typeface="Arial"/>
                <a:cs typeface="Arial"/>
              </a:rPr>
              <a:t>a</a:t>
            </a: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 maximum</a:t>
            </a:r>
            <a:r>
              <a:rPr sz="1500" dirty="0">
                <a:solidFill>
                  <a:srgbClr val="00A0C8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of</a:t>
            </a:r>
            <a:r>
              <a:rPr sz="1500" spc="-15" dirty="0">
                <a:solidFill>
                  <a:srgbClr val="00A0C8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10</a:t>
            </a:r>
            <a:r>
              <a:rPr sz="1500" dirty="0">
                <a:solidFill>
                  <a:srgbClr val="00A0C8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00A0C8"/>
                </a:solidFill>
                <a:latin typeface="Arial"/>
                <a:cs typeface="Arial"/>
              </a:rPr>
              <a:t>alarms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528" y="826771"/>
            <a:ext cx="9690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8F8F8"/>
                </a:solidFill>
                <a:latin typeface="Arial"/>
                <a:cs typeface="Arial"/>
              </a:rPr>
              <a:t>In</a:t>
            </a:r>
            <a:r>
              <a:rPr sz="2000" b="1" spc="-75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8F8F8"/>
                </a:solidFill>
                <a:latin typeface="Arial"/>
                <a:cs typeface="Arial"/>
              </a:rPr>
              <a:t>SAM: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47484" y="1817751"/>
            <a:ext cx="2020570" cy="340360"/>
          </a:xfrm>
          <a:prstGeom prst="rect">
            <a:avLst/>
          </a:prstGeom>
          <a:solidFill>
            <a:srgbClr val="B8BCC3"/>
          </a:solidFill>
          <a:ln w="9905">
            <a:solidFill>
              <a:srgbClr val="FF99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480"/>
              </a:spcBef>
            </a:pP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BeforeAllowTraffic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484" y="2986658"/>
            <a:ext cx="2020570" cy="340360"/>
          </a:xfrm>
          <a:prstGeom prst="rect">
            <a:avLst/>
          </a:prstGeom>
          <a:solidFill>
            <a:srgbClr val="B8BCC3"/>
          </a:solidFill>
          <a:ln w="9905">
            <a:solidFill>
              <a:srgbClr val="FF99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475"/>
              </a:spcBef>
            </a:pPr>
            <a:r>
              <a:rPr sz="1250" spc="-10" dirty="0">
                <a:solidFill>
                  <a:srgbClr val="FFFFFF"/>
                </a:solidFill>
                <a:latin typeface="Arial"/>
                <a:cs typeface="Arial"/>
              </a:rPr>
              <a:t>AfterAllowTraffic</a:t>
            </a:r>
            <a:endParaRPr sz="1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7104" y="2401823"/>
            <a:ext cx="202057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6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480"/>
              </a:spcBef>
            </a:pPr>
            <a:r>
              <a:rPr sz="1250" spc="-10" dirty="0">
                <a:solidFill>
                  <a:srgbClr val="1D516C"/>
                </a:solidFill>
                <a:latin typeface="Arial"/>
                <a:cs typeface="Arial"/>
              </a:rPr>
              <a:t>AllowTraffic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519038" y="1573149"/>
            <a:ext cx="76200" cy="1998345"/>
            <a:chOff x="7519038" y="1573149"/>
            <a:chExt cx="76200" cy="1998345"/>
          </a:xfrm>
        </p:grpSpPr>
        <p:sp>
          <p:nvSpPr>
            <p:cNvPr id="27" name="object 27"/>
            <p:cNvSpPr/>
            <p:nvPr/>
          </p:nvSpPr>
          <p:spPr>
            <a:xfrm>
              <a:off x="7557134" y="1573149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267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19038" y="17417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57134" y="2157603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267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9038" y="232617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57134" y="2742057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267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19038" y="29106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57134" y="3326511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267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19038" y="349508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592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45" dirty="0"/>
              <a:t> </a:t>
            </a:r>
            <a:r>
              <a:rPr spc="-5" dirty="0"/>
              <a:t>SAM</a:t>
            </a:r>
            <a:r>
              <a:rPr spc="-30" dirty="0"/>
              <a:t> </a:t>
            </a:r>
            <a:r>
              <a:rPr dirty="0"/>
              <a:t>safe</a:t>
            </a:r>
            <a:r>
              <a:rPr spc="-30" dirty="0"/>
              <a:t> </a:t>
            </a:r>
            <a:r>
              <a:rPr dirty="0"/>
              <a:t>deployments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1033969"/>
            <a:ext cx="7906384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CodeDeploy,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CodeSuite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CodeSuite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available?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74504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300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–</a:t>
            </a:r>
            <a:r>
              <a:rPr sz="4000" b="1" spc="-1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AWS</a:t>
            </a:r>
            <a:r>
              <a:rPr sz="4000" b="1" spc="-3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CodeSuite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services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30099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5" dirty="0"/>
              <a:t> </a:t>
            </a:r>
            <a:r>
              <a:rPr spc="-5" dirty="0"/>
              <a:t>CodeCommit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86" y="1339078"/>
            <a:ext cx="4987925" cy="226441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75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managed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repositories</a:t>
            </a:r>
            <a:endParaRPr sz="24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107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Automatically encrypts your files in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transit and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endParaRPr sz="2400">
              <a:latin typeface="Arial"/>
              <a:cs typeface="Arial"/>
            </a:endParaRPr>
          </a:p>
          <a:p>
            <a:pPr marL="298450" marR="754380" indent="-285750">
              <a:lnSpc>
                <a:spcPct val="100000"/>
              </a:lnSpc>
              <a:spcBef>
                <a:spcPts val="108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(IAM)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40" y="1703844"/>
            <a:ext cx="1902713" cy="19027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1703844"/>
            <a:ext cx="1902713" cy="19027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25761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5" dirty="0"/>
              <a:t> </a:t>
            </a:r>
            <a:r>
              <a:rPr spc="-5" dirty="0"/>
              <a:t>CodeBuild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09089" y="1279777"/>
            <a:ext cx="4242435" cy="2540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6350" indent="-285750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  <a:tab pos="298450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Fully managed build service that can </a:t>
            </a:r>
            <a:r>
              <a:rPr sz="19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compile source code, run tests, and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produce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900">
              <a:latin typeface="Arial"/>
              <a:cs typeface="Arial"/>
            </a:endParaRPr>
          </a:p>
          <a:p>
            <a:pPr marL="298450" marR="152400" indent="-285750">
              <a:lnSpc>
                <a:spcPct val="100000"/>
              </a:lnSpc>
              <a:spcBef>
                <a:spcPts val="525"/>
              </a:spcBef>
              <a:buChar char="•"/>
              <a:tabLst>
                <a:tab pos="297815" algn="l"/>
                <a:tab pos="298450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Scales continuously and processes </a:t>
            </a:r>
            <a:r>
              <a:rPr sz="19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concurrently</a:t>
            </a:r>
            <a:endParaRPr sz="1900">
              <a:latin typeface="Arial"/>
              <a:cs typeface="Arial"/>
            </a:endParaRPr>
          </a:p>
          <a:p>
            <a:pPr marL="298450" marR="5080" indent="-285750">
              <a:lnSpc>
                <a:spcPct val="100499"/>
              </a:lnSpc>
              <a:spcBef>
                <a:spcPts val="495"/>
              </a:spcBef>
              <a:buChar char="•"/>
              <a:tabLst>
                <a:tab pos="297815" algn="l"/>
                <a:tab pos="298450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Can consume environment variables </a:t>
            </a:r>
            <a:r>
              <a:rPr sz="19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SSM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Parameter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endParaRPr sz="19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Char char="•"/>
              <a:tabLst>
                <a:tab pos="297815" algn="l"/>
                <a:tab pos="298450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Supports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dependency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caching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12534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</a:t>
            </a:r>
            <a:r>
              <a:rPr dirty="0"/>
              <a:t>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60815"/>
            <a:ext cx="7056755" cy="35369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workflows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Safe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300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CodeSuite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pipelines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Secrets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Additional resources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Q&amp;A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28930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105" dirty="0"/>
              <a:t> </a:t>
            </a:r>
            <a:r>
              <a:rPr dirty="0"/>
              <a:t>CodeDeploy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86" y="1088164"/>
            <a:ext cx="5024755" cy="263017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7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managed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297815" marR="60325" indent="-285750">
              <a:lnSpc>
                <a:spcPct val="100000"/>
              </a:lnSpc>
              <a:spcBef>
                <a:spcPts val="1075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Automates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Amazon EC2,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Fargate,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Lambda,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on-premises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298450" marR="671195" indent="-285750">
              <a:lnSpc>
                <a:spcPct val="100000"/>
              </a:lnSpc>
              <a:spcBef>
                <a:spcPts val="108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safe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40" y="1703844"/>
            <a:ext cx="1902713" cy="19027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1700783"/>
            <a:ext cx="1902714" cy="1902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30518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105" dirty="0"/>
              <a:t> </a:t>
            </a:r>
            <a:r>
              <a:rPr dirty="0"/>
              <a:t>CodePipeline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08908" y="1017490"/>
            <a:ext cx="5008880" cy="322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48945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Continuous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delivery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fast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reliable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updates</a:t>
            </a:r>
            <a:endParaRPr sz="240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software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release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endParaRPr sz="2400">
              <a:latin typeface="Trebuchet MS"/>
              <a:cs typeface="Trebuchet MS"/>
            </a:endParaRPr>
          </a:p>
          <a:p>
            <a:pPr marL="298450" marR="426720" indent="-285750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Builds,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tests,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deploys your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25952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5" dirty="0"/>
              <a:t> </a:t>
            </a:r>
            <a:r>
              <a:rPr spc="-5" dirty="0"/>
              <a:t>CodeSuite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066" y="891540"/>
            <a:ext cx="8087867" cy="36865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3504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50" dirty="0"/>
              <a:t> </a:t>
            </a:r>
            <a:r>
              <a:rPr dirty="0"/>
              <a:t>Partner</a:t>
            </a:r>
            <a:r>
              <a:rPr spc="-30" dirty="0"/>
              <a:t> </a:t>
            </a:r>
            <a:r>
              <a:rPr spc="-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86" y="872751"/>
            <a:ext cx="8233409" cy="276733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today</a:t>
            </a:r>
            <a:endParaRPr sz="2400">
              <a:latin typeface="Trebuchet MS"/>
              <a:cs typeface="Trebuchet MS"/>
            </a:endParaRPr>
          </a:p>
          <a:p>
            <a:pPr marL="298450" marR="1153795" indent="-28575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CodeBuild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builds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repositories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GitHub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Atlassian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Bitbucket</a:t>
            </a:r>
            <a:endParaRPr sz="240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0000"/>
              </a:lnSpc>
              <a:spcBef>
                <a:spcPts val="107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CodePipeline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integrations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CloudBees,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Jenkins,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TeamCity,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endParaRPr sz="24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CircleCI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5" dirty="0">
                <a:solidFill>
                  <a:srgbClr val="FFFFFF"/>
                </a:solidFill>
                <a:latin typeface="Trebuchet MS"/>
                <a:cs typeface="Trebuchet MS"/>
              </a:rPr>
              <a:t>SAM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orb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simplify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builds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56711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400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–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Custom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pipelines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62204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CodePipeline and</a:t>
            </a:r>
            <a:r>
              <a:rPr spc="-15" dirty="0"/>
              <a:t> </a:t>
            </a:r>
            <a:r>
              <a:rPr spc="-5" dirty="0"/>
              <a:t>AWS</a:t>
            </a:r>
            <a:r>
              <a:rPr spc="-35" dirty="0"/>
              <a:t> </a:t>
            </a:r>
            <a:r>
              <a:rPr spc="-5" dirty="0"/>
              <a:t>Step</a:t>
            </a:r>
            <a:r>
              <a:rPr spc="-25" dirty="0"/>
              <a:t> </a:t>
            </a:r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28" y="861113"/>
            <a:ext cx="7195184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Invoke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workflows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release </a:t>
            </a:r>
            <a:r>
              <a:rPr sz="2200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Robust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and retries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Rich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visualizations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and logging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Asynchronous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and manual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200">
              <a:latin typeface="Arial"/>
              <a:cs typeface="Arial"/>
            </a:endParaRPr>
          </a:p>
          <a:p>
            <a:pPr marL="12700" marR="442595">
              <a:lnSpc>
                <a:spcPct val="24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replacement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CodeBuild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– a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superpower! </a:t>
            </a:r>
            <a:r>
              <a:rPr sz="2200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s12d.com/codepipeline-stepfunctions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789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spc="-5" dirty="0"/>
              <a:t>AWS</a:t>
            </a:r>
            <a:r>
              <a:rPr spc="-35" dirty="0"/>
              <a:t> </a:t>
            </a:r>
            <a:r>
              <a:rPr spc="-5" dirty="0"/>
              <a:t>Step</a:t>
            </a:r>
            <a:r>
              <a:rPr spc="-20" dirty="0"/>
              <a:t> </a:t>
            </a:r>
            <a:r>
              <a:rPr dirty="0"/>
              <a:t>Functions?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0440" y="1037907"/>
            <a:ext cx="44094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workflows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you: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Build</a:t>
            </a:r>
            <a:r>
              <a:rPr spc="-20" dirty="0"/>
              <a:t> </a:t>
            </a:r>
            <a:r>
              <a:rPr spc="-5" dirty="0"/>
              <a:t>and update</a:t>
            </a:r>
            <a:r>
              <a:rPr spc="5" dirty="0"/>
              <a:t> </a:t>
            </a:r>
            <a:r>
              <a:rPr spc="-5" dirty="0"/>
              <a:t>apps quickly</a:t>
            </a: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Improve</a:t>
            </a:r>
            <a:r>
              <a:rPr spc="-15" dirty="0"/>
              <a:t> </a:t>
            </a:r>
            <a:r>
              <a:rPr spc="-5" dirty="0"/>
              <a:t>resiliency</a:t>
            </a: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Write</a:t>
            </a:r>
            <a:r>
              <a:rPr spc="-20" dirty="0"/>
              <a:t> </a:t>
            </a:r>
            <a:r>
              <a:rPr spc="-5" dirty="0"/>
              <a:t>less</a:t>
            </a:r>
            <a:r>
              <a:rPr spc="-20" dirty="0"/>
              <a:t> </a:t>
            </a:r>
            <a:r>
              <a:rPr spc="-5" dirty="0"/>
              <a:t>code</a:t>
            </a: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Orchestrate long-running</a:t>
            </a:r>
            <a:r>
              <a:rPr dirty="0"/>
              <a:t> tasks</a:t>
            </a: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Modernize</a:t>
            </a:r>
            <a:r>
              <a:rPr spc="-10" dirty="0"/>
              <a:t> </a:t>
            </a:r>
            <a:r>
              <a:rPr spc="-5" dirty="0"/>
              <a:t>monoliths</a:t>
            </a: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Integrate</a:t>
            </a:r>
            <a:r>
              <a:rPr spc="10" dirty="0"/>
              <a:t> </a:t>
            </a:r>
            <a:r>
              <a:rPr spc="-5" dirty="0"/>
              <a:t>with managed</a:t>
            </a:r>
            <a:r>
              <a:rPr spc="10" dirty="0"/>
              <a:t> </a:t>
            </a:r>
            <a:r>
              <a:rPr spc="-5" dirty="0"/>
              <a:t>services</a:t>
            </a: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Handle</a:t>
            </a:r>
            <a:r>
              <a:rPr spc="-15" dirty="0"/>
              <a:t> </a:t>
            </a:r>
            <a:r>
              <a:rPr spc="-5" dirty="0"/>
              <a:t>errors</a:t>
            </a:r>
            <a:r>
              <a:rPr dirty="0"/>
              <a:t> </a:t>
            </a:r>
            <a:r>
              <a:rPr spc="-5" dirty="0"/>
              <a:t>and retries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1954" y="3178576"/>
            <a:ext cx="165988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575" y="1685544"/>
            <a:ext cx="1464563" cy="14645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3369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Serverless</a:t>
            </a:r>
            <a:r>
              <a:rPr spc="-60" dirty="0"/>
              <a:t> </a:t>
            </a:r>
            <a:r>
              <a:rPr spc="-5" dirty="0"/>
              <a:t>workflows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390" y="1037704"/>
            <a:ext cx="758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2027" y="1037704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uali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ze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9990" y="1037704"/>
            <a:ext cx="8712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241297"/>
            <a:ext cx="2874263" cy="36339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40" y="1799844"/>
            <a:ext cx="2468879" cy="25168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7926" y="1799844"/>
            <a:ext cx="2468879" cy="25168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664908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25" dirty="0"/>
              <a:t> </a:t>
            </a:r>
            <a:r>
              <a:rPr spc="-5" dirty="0"/>
              <a:t>Step</a:t>
            </a:r>
            <a:r>
              <a:rPr spc="-10" dirty="0"/>
              <a:t> </a:t>
            </a:r>
            <a:r>
              <a:rPr dirty="0"/>
              <a:t>Functions</a:t>
            </a:r>
            <a:r>
              <a:rPr spc="-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AWS</a:t>
            </a:r>
            <a:r>
              <a:rPr spc="-25" dirty="0"/>
              <a:t> </a:t>
            </a:r>
            <a:r>
              <a:rPr spc="-5" dirty="0"/>
              <a:t>CodeBuild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357122"/>
            <a:ext cx="4038599" cy="27835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03315" y="1037907"/>
            <a:ext cx="386651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Start builds periodically or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response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events with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EventBridge</a:t>
            </a:r>
            <a:endParaRPr sz="2200">
              <a:latin typeface="Arial"/>
              <a:cs typeface="Arial"/>
            </a:endParaRPr>
          </a:p>
          <a:p>
            <a:pPr marL="355600" marR="393700" indent="-34290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Create webhooks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start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builds using Amazon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200">
              <a:latin typeface="Arial"/>
              <a:cs typeface="Arial"/>
            </a:endParaRPr>
          </a:p>
          <a:p>
            <a:pPr marL="355600" marR="361315" indent="-342900" algn="just">
              <a:lnSpc>
                <a:spcPct val="100000"/>
              </a:lnSpc>
              <a:spcBef>
                <a:spcPts val="525"/>
              </a:spcBef>
              <a:buChar char="•"/>
              <a:tabLst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Parallel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State for 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independent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22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Map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each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branch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3214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</a:t>
            </a:r>
            <a:r>
              <a:rPr spc="-60" dirty="0"/>
              <a:t> </a:t>
            </a:r>
            <a:r>
              <a:rPr dirty="0"/>
              <a:t>parallelism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241" y="1279397"/>
            <a:ext cx="1852663" cy="2940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00872" y="971156"/>
            <a:ext cx="4751705" cy="29762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“Map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State”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identical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parallel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Fanout pattern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dispatch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 list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identical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tasks to simplify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workflows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order processing and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instance 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355600" marR="64135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Scatter-gather pattern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accelerate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workflows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7" y="340830"/>
            <a:ext cx="2475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spc="-5" dirty="0"/>
              <a:t>CI/CD?</a:t>
            </a:r>
          </a:p>
        </p:txBody>
      </p:sp>
      <p:sp>
        <p:nvSpPr>
          <p:cNvPr id="3" name="object 3"/>
          <p:cNvSpPr/>
          <p:nvPr/>
        </p:nvSpPr>
        <p:spPr>
          <a:xfrm>
            <a:off x="750569" y="3262123"/>
            <a:ext cx="7305040" cy="409575"/>
          </a:xfrm>
          <a:custGeom>
            <a:avLst/>
            <a:gdLst/>
            <a:ahLst/>
            <a:cxnLst/>
            <a:rect l="l" t="t" r="r" b="b"/>
            <a:pathLst>
              <a:path w="7305040" h="409575">
                <a:moveTo>
                  <a:pt x="7099947" y="0"/>
                </a:moveTo>
                <a:lnTo>
                  <a:pt x="7099947" y="102298"/>
                </a:lnTo>
                <a:lnTo>
                  <a:pt x="0" y="102298"/>
                </a:lnTo>
                <a:lnTo>
                  <a:pt x="0" y="306895"/>
                </a:lnTo>
                <a:lnTo>
                  <a:pt x="7099947" y="306895"/>
                </a:lnTo>
                <a:lnTo>
                  <a:pt x="7099947" y="409194"/>
                </a:lnTo>
                <a:lnTo>
                  <a:pt x="7304532" y="204597"/>
                </a:lnTo>
                <a:lnTo>
                  <a:pt x="7099947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09117" y="3351879"/>
            <a:ext cx="16852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uous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loy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0569" y="1343404"/>
            <a:ext cx="2498090" cy="408940"/>
          </a:xfrm>
          <a:custGeom>
            <a:avLst/>
            <a:gdLst/>
            <a:ahLst/>
            <a:cxnLst/>
            <a:rect l="l" t="t" r="r" b="b"/>
            <a:pathLst>
              <a:path w="2498090" h="408939">
                <a:moveTo>
                  <a:pt x="2293620" y="0"/>
                </a:moveTo>
                <a:lnTo>
                  <a:pt x="2293620" y="102108"/>
                </a:lnTo>
                <a:lnTo>
                  <a:pt x="0" y="102108"/>
                </a:lnTo>
                <a:lnTo>
                  <a:pt x="0" y="306324"/>
                </a:lnTo>
                <a:lnTo>
                  <a:pt x="2293620" y="306324"/>
                </a:lnTo>
                <a:lnTo>
                  <a:pt x="2293620" y="408432"/>
                </a:lnTo>
                <a:lnTo>
                  <a:pt x="2497836" y="204216"/>
                </a:lnTo>
                <a:lnTo>
                  <a:pt x="229362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8892" y="1432783"/>
            <a:ext cx="1618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uous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gr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18326" y="1847088"/>
            <a:ext cx="1639570" cy="845819"/>
            <a:chOff x="6418326" y="1847088"/>
            <a:chExt cx="1639570" cy="845819"/>
          </a:xfrm>
        </p:grpSpPr>
        <p:sp>
          <p:nvSpPr>
            <p:cNvPr id="8" name="object 8"/>
            <p:cNvSpPr/>
            <p:nvPr/>
          </p:nvSpPr>
          <p:spPr>
            <a:xfrm>
              <a:off x="6730746" y="2284476"/>
              <a:ext cx="1327150" cy="408940"/>
            </a:xfrm>
            <a:custGeom>
              <a:avLst/>
              <a:gdLst/>
              <a:ahLst/>
              <a:cxnLst/>
              <a:rect l="l" t="t" r="r" b="b"/>
              <a:pathLst>
                <a:path w="1327150" h="408939">
                  <a:moveTo>
                    <a:pt x="1122426" y="0"/>
                  </a:moveTo>
                  <a:lnTo>
                    <a:pt x="1122426" y="102107"/>
                  </a:lnTo>
                  <a:lnTo>
                    <a:pt x="0" y="102107"/>
                  </a:lnTo>
                  <a:lnTo>
                    <a:pt x="0" y="306323"/>
                  </a:lnTo>
                  <a:lnTo>
                    <a:pt x="1122426" y="306323"/>
                  </a:lnTo>
                  <a:lnTo>
                    <a:pt x="1122426" y="408431"/>
                  </a:lnTo>
                  <a:lnTo>
                    <a:pt x="1326642" y="204215"/>
                  </a:lnTo>
                  <a:lnTo>
                    <a:pt x="112242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23279" y="1852041"/>
              <a:ext cx="715010" cy="487045"/>
            </a:xfrm>
            <a:custGeom>
              <a:avLst/>
              <a:gdLst/>
              <a:ahLst/>
              <a:cxnLst/>
              <a:rect l="l" t="t" r="r" b="b"/>
              <a:pathLst>
                <a:path w="715009" h="487044">
                  <a:moveTo>
                    <a:pt x="714756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119126" y="432816"/>
                  </a:lnTo>
                  <a:lnTo>
                    <a:pt x="208470" y="486918"/>
                  </a:lnTo>
                  <a:lnTo>
                    <a:pt x="297815" y="432816"/>
                  </a:lnTo>
                  <a:lnTo>
                    <a:pt x="714756" y="432816"/>
                  </a:lnTo>
                  <a:lnTo>
                    <a:pt x="714756" y="0"/>
                  </a:lnTo>
                  <a:close/>
                </a:path>
              </a:pathLst>
            </a:custGeom>
            <a:solidFill>
              <a:srgbClr val="004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23279" y="1852041"/>
              <a:ext cx="715010" cy="487045"/>
            </a:xfrm>
            <a:custGeom>
              <a:avLst/>
              <a:gdLst/>
              <a:ahLst/>
              <a:cxnLst/>
              <a:rect l="l" t="t" r="r" b="b"/>
              <a:pathLst>
                <a:path w="715009" h="487044">
                  <a:moveTo>
                    <a:pt x="0" y="0"/>
                  </a:moveTo>
                  <a:lnTo>
                    <a:pt x="119126" y="0"/>
                  </a:lnTo>
                  <a:lnTo>
                    <a:pt x="297815" y="0"/>
                  </a:lnTo>
                  <a:lnTo>
                    <a:pt x="714756" y="0"/>
                  </a:lnTo>
                  <a:lnTo>
                    <a:pt x="714756" y="252476"/>
                  </a:lnTo>
                  <a:lnTo>
                    <a:pt x="714756" y="360680"/>
                  </a:lnTo>
                  <a:lnTo>
                    <a:pt x="714756" y="432816"/>
                  </a:lnTo>
                  <a:lnTo>
                    <a:pt x="297815" y="432816"/>
                  </a:lnTo>
                  <a:lnTo>
                    <a:pt x="208470" y="486918"/>
                  </a:lnTo>
                  <a:lnTo>
                    <a:pt x="119126" y="432816"/>
                  </a:lnTo>
                  <a:lnTo>
                    <a:pt x="0" y="432816"/>
                  </a:lnTo>
                  <a:lnTo>
                    <a:pt x="0" y="360680"/>
                  </a:lnTo>
                  <a:lnTo>
                    <a:pt x="0" y="252476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8499" y="1950725"/>
              <a:ext cx="222983" cy="2217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1919478"/>
              <a:ext cx="346709" cy="28651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16040" y="2825495"/>
            <a:ext cx="725170" cy="496570"/>
            <a:chOff x="6416040" y="2825495"/>
            <a:chExt cx="725170" cy="496570"/>
          </a:xfrm>
        </p:grpSpPr>
        <p:sp>
          <p:nvSpPr>
            <p:cNvPr id="14" name="object 14"/>
            <p:cNvSpPr/>
            <p:nvPr/>
          </p:nvSpPr>
          <p:spPr>
            <a:xfrm>
              <a:off x="6420993" y="2830448"/>
              <a:ext cx="715010" cy="486409"/>
            </a:xfrm>
            <a:custGeom>
              <a:avLst/>
              <a:gdLst/>
              <a:ahLst/>
              <a:cxnLst/>
              <a:rect l="l" t="t" r="r" b="b"/>
              <a:pathLst>
                <a:path w="715009" h="486410">
                  <a:moveTo>
                    <a:pt x="714756" y="0"/>
                  </a:moveTo>
                  <a:lnTo>
                    <a:pt x="0" y="0"/>
                  </a:lnTo>
                  <a:lnTo>
                    <a:pt x="0" y="432054"/>
                  </a:lnTo>
                  <a:lnTo>
                    <a:pt x="119126" y="432054"/>
                  </a:lnTo>
                  <a:lnTo>
                    <a:pt x="208470" y="486067"/>
                  </a:lnTo>
                  <a:lnTo>
                    <a:pt x="297815" y="432054"/>
                  </a:lnTo>
                  <a:lnTo>
                    <a:pt x="714756" y="432054"/>
                  </a:lnTo>
                  <a:lnTo>
                    <a:pt x="714756" y="0"/>
                  </a:lnTo>
                  <a:close/>
                </a:path>
              </a:pathLst>
            </a:custGeom>
            <a:solidFill>
              <a:srgbClr val="004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0993" y="2830448"/>
              <a:ext cx="715010" cy="486409"/>
            </a:xfrm>
            <a:custGeom>
              <a:avLst/>
              <a:gdLst/>
              <a:ahLst/>
              <a:cxnLst/>
              <a:rect l="l" t="t" r="r" b="b"/>
              <a:pathLst>
                <a:path w="715009" h="486410">
                  <a:moveTo>
                    <a:pt x="0" y="0"/>
                  </a:moveTo>
                  <a:lnTo>
                    <a:pt x="119126" y="0"/>
                  </a:lnTo>
                  <a:lnTo>
                    <a:pt x="297815" y="0"/>
                  </a:lnTo>
                  <a:lnTo>
                    <a:pt x="714756" y="0"/>
                  </a:lnTo>
                  <a:lnTo>
                    <a:pt x="714756" y="252031"/>
                  </a:lnTo>
                  <a:lnTo>
                    <a:pt x="714756" y="360045"/>
                  </a:lnTo>
                  <a:lnTo>
                    <a:pt x="714756" y="432054"/>
                  </a:lnTo>
                  <a:lnTo>
                    <a:pt x="297815" y="432054"/>
                  </a:lnTo>
                  <a:lnTo>
                    <a:pt x="208470" y="486067"/>
                  </a:lnTo>
                  <a:lnTo>
                    <a:pt x="119126" y="432054"/>
                  </a:lnTo>
                  <a:lnTo>
                    <a:pt x="0" y="432054"/>
                  </a:lnTo>
                  <a:lnTo>
                    <a:pt x="0" y="360045"/>
                  </a:lnTo>
                  <a:lnTo>
                    <a:pt x="0" y="252031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2899409"/>
              <a:ext cx="346709" cy="2865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434" y="2864800"/>
              <a:ext cx="365596" cy="3010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53618" y="2385822"/>
            <a:ext cx="5789295" cy="20447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uous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3968" y="2917423"/>
            <a:ext cx="120586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15" dirty="0">
                <a:solidFill>
                  <a:srgbClr val="00A0C8"/>
                </a:solidFill>
                <a:latin typeface="Trebuchet MS"/>
                <a:cs typeface="Trebuchet MS"/>
              </a:rPr>
              <a:t>Automated</a:t>
            </a:r>
            <a:r>
              <a:rPr sz="1100" spc="-6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A0C8"/>
                </a:solidFill>
                <a:latin typeface="Trebuchet MS"/>
                <a:cs typeface="Trebuchet MS"/>
              </a:rPr>
              <a:t>deploy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13968" y="1938791"/>
            <a:ext cx="11080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20" dirty="0">
                <a:solidFill>
                  <a:srgbClr val="00A0C8"/>
                </a:solidFill>
                <a:latin typeface="Trebuchet MS"/>
                <a:cs typeface="Trebuchet MS"/>
              </a:rPr>
              <a:t>Approved</a:t>
            </a:r>
            <a:r>
              <a:rPr sz="1100" spc="-7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A0C8"/>
                </a:solidFill>
                <a:latin typeface="Trebuchet MS"/>
                <a:cs typeface="Trebuchet MS"/>
              </a:rPr>
              <a:t>deploy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2501" y="3745069"/>
            <a:ext cx="6915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10" dirty="0">
                <a:solidFill>
                  <a:srgbClr val="00A0C8"/>
                </a:solidFill>
                <a:latin typeface="Trebuchet MS"/>
                <a:cs typeface="Trebuchet MS"/>
              </a:rPr>
              <a:t>automated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54261" y="3745870"/>
            <a:ext cx="6915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10" dirty="0">
                <a:solidFill>
                  <a:srgbClr val="00A0C8"/>
                </a:solidFill>
                <a:latin typeface="Trebuchet MS"/>
                <a:cs typeface="Trebuchet MS"/>
              </a:rPr>
              <a:t>automated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5998" y="3790950"/>
            <a:ext cx="7314565" cy="403860"/>
            <a:chOff x="745998" y="3790950"/>
            <a:chExt cx="7314565" cy="403860"/>
          </a:xfrm>
        </p:grpSpPr>
        <p:sp>
          <p:nvSpPr>
            <p:cNvPr id="24" name="object 24"/>
            <p:cNvSpPr/>
            <p:nvPr/>
          </p:nvSpPr>
          <p:spPr>
            <a:xfrm>
              <a:off x="1144905" y="3901059"/>
              <a:ext cx="1910080" cy="165100"/>
            </a:xfrm>
            <a:custGeom>
              <a:avLst/>
              <a:gdLst/>
              <a:ahLst/>
              <a:cxnLst/>
              <a:rect l="l" t="t" r="r" b="b"/>
              <a:pathLst>
                <a:path w="1910080" h="165100">
                  <a:moveTo>
                    <a:pt x="1827276" y="0"/>
                  </a:moveTo>
                  <a:lnTo>
                    <a:pt x="1827276" y="41147"/>
                  </a:lnTo>
                  <a:lnTo>
                    <a:pt x="0" y="41147"/>
                  </a:lnTo>
                  <a:lnTo>
                    <a:pt x="0" y="123443"/>
                  </a:lnTo>
                  <a:lnTo>
                    <a:pt x="1827276" y="123443"/>
                  </a:lnTo>
                  <a:lnTo>
                    <a:pt x="1827276" y="164591"/>
                  </a:lnTo>
                  <a:lnTo>
                    <a:pt x="1909572" y="82295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4905" y="3901059"/>
              <a:ext cx="1910080" cy="165100"/>
            </a:xfrm>
            <a:custGeom>
              <a:avLst/>
              <a:gdLst/>
              <a:ahLst/>
              <a:cxnLst/>
              <a:rect l="l" t="t" r="r" b="b"/>
              <a:pathLst>
                <a:path w="1910080" h="165100">
                  <a:moveTo>
                    <a:pt x="0" y="41147"/>
                  </a:moveTo>
                  <a:lnTo>
                    <a:pt x="1827276" y="41147"/>
                  </a:lnTo>
                  <a:lnTo>
                    <a:pt x="1827276" y="0"/>
                  </a:lnTo>
                  <a:lnTo>
                    <a:pt x="1909572" y="82295"/>
                  </a:lnTo>
                  <a:lnTo>
                    <a:pt x="1827276" y="164591"/>
                  </a:lnTo>
                  <a:lnTo>
                    <a:pt x="1827276" y="123443"/>
                  </a:lnTo>
                  <a:lnTo>
                    <a:pt x="0" y="123443"/>
                  </a:lnTo>
                  <a:lnTo>
                    <a:pt x="0" y="41147"/>
                  </a:lnTo>
                  <a:close/>
                </a:path>
              </a:pathLst>
            </a:custGeom>
            <a:ln w="9906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0951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4" h="394335">
                  <a:moveTo>
                    <a:pt x="196977" y="0"/>
                  </a:moveTo>
                  <a:lnTo>
                    <a:pt x="151811" y="5202"/>
                  </a:lnTo>
                  <a:lnTo>
                    <a:pt x="110351" y="20020"/>
                  </a:lnTo>
                  <a:lnTo>
                    <a:pt x="73777" y="43273"/>
                  </a:lnTo>
                  <a:lnTo>
                    <a:pt x="43273" y="73777"/>
                  </a:lnTo>
                  <a:lnTo>
                    <a:pt x="20020" y="110351"/>
                  </a:lnTo>
                  <a:lnTo>
                    <a:pt x="5202" y="151811"/>
                  </a:lnTo>
                  <a:lnTo>
                    <a:pt x="0" y="196977"/>
                  </a:lnTo>
                  <a:lnTo>
                    <a:pt x="5202" y="242142"/>
                  </a:lnTo>
                  <a:lnTo>
                    <a:pt x="20020" y="283602"/>
                  </a:lnTo>
                  <a:lnTo>
                    <a:pt x="43273" y="320176"/>
                  </a:lnTo>
                  <a:lnTo>
                    <a:pt x="73777" y="350680"/>
                  </a:lnTo>
                  <a:lnTo>
                    <a:pt x="110351" y="373933"/>
                  </a:lnTo>
                  <a:lnTo>
                    <a:pt x="151811" y="388751"/>
                  </a:lnTo>
                  <a:lnTo>
                    <a:pt x="196977" y="393954"/>
                  </a:lnTo>
                  <a:lnTo>
                    <a:pt x="242142" y="388751"/>
                  </a:lnTo>
                  <a:lnTo>
                    <a:pt x="283602" y="373933"/>
                  </a:lnTo>
                  <a:lnTo>
                    <a:pt x="320176" y="350680"/>
                  </a:lnTo>
                  <a:lnTo>
                    <a:pt x="350680" y="320176"/>
                  </a:lnTo>
                  <a:lnTo>
                    <a:pt x="373933" y="283602"/>
                  </a:lnTo>
                  <a:lnTo>
                    <a:pt x="388751" y="242142"/>
                  </a:lnTo>
                  <a:lnTo>
                    <a:pt x="393954" y="196977"/>
                  </a:lnTo>
                  <a:lnTo>
                    <a:pt x="388751" y="151811"/>
                  </a:lnTo>
                  <a:lnTo>
                    <a:pt x="373933" y="110351"/>
                  </a:lnTo>
                  <a:lnTo>
                    <a:pt x="350680" y="73777"/>
                  </a:lnTo>
                  <a:lnTo>
                    <a:pt x="320176" y="43273"/>
                  </a:lnTo>
                  <a:lnTo>
                    <a:pt x="283602" y="20020"/>
                  </a:lnTo>
                  <a:lnTo>
                    <a:pt x="242142" y="5202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0951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4" h="394335">
                  <a:moveTo>
                    <a:pt x="0" y="196977"/>
                  </a:moveTo>
                  <a:lnTo>
                    <a:pt x="5202" y="151811"/>
                  </a:lnTo>
                  <a:lnTo>
                    <a:pt x="20020" y="110351"/>
                  </a:lnTo>
                  <a:lnTo>
                    <a:pt x="43273" y="73777"/>
                  </a:lnTo>
                  <a:lnTo>
                    <a:pt x="73777" y="43273"/>
                  </a:lnTo>
                  <a:lnTo>
                    <a:pt x="110351" y="20020"/>
                  </a:lnTo>
                  <a:lnTo>
                    <a:pt x="151811" y="5202"/>
                  </a:lnTo>
                  <a:lnTo>
                    <a:pt x="196977" y="0"/>
                  </a:lnTo>
                  <a:lnTo>
                    <a:pt x="242142" y="5202"/>
                  </a:lnTo>
                  <a:lnTo>
                    <a:pt x="283602" y="20020"/>
                  </a:lnTo>
                  <a:lnTo>
                    <a:pt x="320176" y="43273"/>
                  </a:lnTo>
                  <a:lnTo>
                    <a:pt x="350680" y="73777"/>
                  </a:lnTo>
                  <a:lnTo>
                    <a:pt x="373933" y="110351"/>
                  </a:lnTo>
                  <a:lnTo>
                    <a:pt x="388751" y="151811"/>
                  </a:lnTo>
                  <a:lnTo>
                    <a:pt x="393954" y="196977"/>
                  </a:lnTo>
                  <a:lnTo>
                    <a:pt x="388751" y="242142"/>
                  </a:lnTo>
                  <a:lnTo>
                    <a:pt x="373933" y="283602"/>
                  </a:lnTo>
                  <a:lnTo>
                    <a:pt x="350680" y="320176"/>
                  </a:lnTo>
                  <a:lnTo>
                    <a:pt x="320176" y="350680"/>
                  </a:lnTo>
                  <a:lnTo>
                    <a:pt x="283602" y="373933"/>
                  </a:lnTo>
                  <a:lnTo>
                    <a:pt x="242142" y="388751"/>
                  </a:lnTo>
                  <a:lnTo>
                    <a:pt x="196977" y="393954"/>
                  </a:lnTo>
                  <a:lnTo>
                    <a:pt x="151811" y="388751"/>
                  </a:lnTo>
                  <a:lnTo>
                    <a:pt x="110351" y="373933"/>
                  </a:lnTo>
                  <a:lnTo>
                    <a:pt x="73777" y="350680"/>
                  </a:lnTo>
                  <a:lnTo>
                    <a:pt x="43273" y="320176"/>
                  </a:lnTo>
                  <a:lnTo>
                    <a:pt x="20020" y="283602"/>
                  </a:lnTo>
                  <a:lnTo>
                    <a:pt x="5202" y="242142"/>
                  </a:lnTo>
                  <a:lnTo>
                    <a:pt x="0" y="196977"/>
                  </a:lnTo>
                  <a:close/>
                </a:path>
              </a:pathLst>
            </a:custGeom>
            <a:ln w="9906">
              <a:solidFill>
                <a:srgbClr val="EB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154" y="3896105"/>
              <a:ext cx="194309" cy="1935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48430" y="3920872"/>
              <a:ext cx="1910080" cy="163830"/>
            </a:xfrm>
            <a:custGeom>
              <a:avLst/>
              <a:gdLst/>
              <a:ahLst/>
              <a:cxnLst/>
              <a:rect l="l" t="t" r="r" b="b"/>
              <a:pathLst>
                <a:path w="1910079" h="163829">
                  <a:moveTo>
                    <a:pt x="1827657" y="0"/>
                  </a:moveTo>
                  <a:lnTo>
                    <a:pt x="1827657" y="40957"/>
                  </a:lnTo>
                  <a:lnTo>
                    <a:pt x="0" y="40957"/>
                  </a:lnTo>
                  <a:lnTo>
                    <a:pt x="0" y="122872"/>
                  </a:lnTo>
                  <a:lnTo>
                    <a:pt x="1827657" y="122872"/>
                  </a:lnTo>
                  <a:lnTo>
                    <a:pt x="1827657" y="163830"/>
                  </a:lnTo>
                  <a:lnTo>
                    <a:pt x="1909572" y="81915"/>
                  </a:lnTo>
                  <a:lnTo>
                    <a:pt x="182765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48430" y="3920872"/>
              <a:ext cx="1910080" cy="163830"/>
            </a:xfrm>
            <a:custGeom>
              <a:avLst/>
              <a:gdLst/>
              <a:ahLst/>
              <a:cxnLst/>
              <a:rect l="l" t="t" r="r" b="b"/>
              <a:pathLst>
                <a:path w="1910079" h="163829">
                  <a:moveTo>
                    <a:pt x="0" y="40957"/>
                  </a:moveTo>
                  <a:lnTo>
                    <a:pt x="1827657" y="40957"/>
                  </a:lnTo>
                  <a:lnTo>
                    <a:pt x="1827657" y="0"/>
                  </a:lnTo>
                  <a:lnTo>
                    <a:pt x="1909572" y="81915"/>
                  </a:lnTo>
                  <a:lnTo>
                    <a:pt x="1827657" y="163830"/>
                  </a:lnTo>
                  <a:lnTo>
                    <a:pt x="1827657" y="122872"/>
                  </a:lnTo>
                  <a:lnTo>
                    <a:pt x="0" y="122872"/>
                  </a:lnTo>
                  <a:lnTo>
                    <a:pt x="0" y="40957"/>
                  </a:lnTo>
                  <a:close/>
                </a:path>
              </a:pathLst>
            </a:custGeom>
            <a:ln w="9906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54477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5" h="394335">
                  <a:moveTo>
                    <a:pt x="196977" y="0"/>
                  </a:moveTo>
                  <a:lnTo>
                    <a:pt x="151811" y="5202"/>
                  </a:lnTo>
                  <a:lnTo>
                    <a:pt x="110351" y="20020"/>
                  </a:lnTo>
                  <a:lnTo>
                    <a:pt x="73777" y="43273"/>
                  </a:lnTo>
                  <a:lnTo>
                    <a:pt x="43273" y="73777"/>
                  </a:lnTo>
                  <a:lnTo>
                    <a:pt x="20020" y="110351"/>
                  </a:lnTo>
                  <a:lnTo>
                    <a:pt x="5202" y="151811"/>
                  </a:lnTo>
                  <a:lnTo>
                    <a:pt x="0" y="196977"/>
                  </a:lnTo>
                  <a:lnTo>
                    <a:pt x="5202" y="242142"/>
                  </a:lnTo>
                  <a:lnTo>
                    <a:pt x="20020" y="283602"/>
                  </a:lnTo>
                  <a:lnTo>
                    <a:pt x="43273" y="320176"/>
                  </a:lnTo>
                  <a:lnTo>
                    <a:pt x="73777" y="350680"/>
                  </a:lnTo>
                  <a:lnTo>
                    <a:pt x="110351" y="373933"/>
                  </a:lnTo>
                  <a:lnTo>
                    <a:pt x="151811" y="388751"/>
                  </a:lnTo>
                  <a:lnTo>
                    <a:pt x="196977" y="393954"/>
                  </a:lnTo>
                  <a:lnTo>
                    <a:pt x="242142" y="388751"/>
                  </a:lnTo>
                  <a:lnTo>
                    <a:pt x="283602" y="373933"/>
                  </a:lnTo>
                  <a:lnTo>
                    <a:pt x="320176" y="350680"/>
                  </a:lnTo>
                  <a:lnTo>
                    <a:pt x="350680" y="320176"/>
                  </a:lnTo>
                  <a:lnTo>
                    <a:pt x="373933" y="283602"/>
                  </a:lnTo>
                  <a:lnTo>
                    <a:pt x="388751" y="242142"/>
                  </a:lnTo>
                  <a:lnTo>
                    <a:pt x="393954" y="196977"/>
                  </a:lnTo>
                  <a:lnTo>
                    <a:pt x="388751" y="151811"/>
                  </a:lnTo>
                  <a:lnTo>
                    <a:pt x="373933" y="110351"/>
                  </a:lnTo>
                  <a:lnTo>
                    <a:pt x="350680" y="73777"/>
                  </a:lnTo>
                  <a:lnTo>
                    <a:pt x="320176" y="43273"/>
                  </a:lnTo>
                  <a:lnTo>
                    <a:pt x="283602" y="20020"/>
                  </a:lnTo>
                  <a:lnTo>
                    <a:pt x="242142" y="5202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54477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5" h="394335">
                  <a:moveTo>
                    <a:pt x="0" y="196977"/>
                  </a:moveTo>
                  <a:lnTo>
                    <a:pt x="5202" y="151811"/>
                  </a:lnTo>
                  <a:lnTo>
                    <a:pt x="20020" y="110351"/>
                  </a:lnTo>
                  <a:lnTo>
                    <a:pt x="43273" y="73777"/>
                  </a:lnTo>
                  <a:lnTo>
                    <a:pt x="73777" y="43273"/>
                  </a:lnTo>
                  <a:lnTo>
                    <a:pt x="110351" y="20020"/>
                  </a:lnTo>
                  <a:lnTo>
                    <a:pt x="151811" y="5202"/>
                  </a:lnTo>
                  <a:lnTo>
                    <a:pt x="196977" y="0"/>
                  </a:lnTo>
                  <a:lnTo>
                    <a:pt x="242142" y="5202"/>
                  </a:lnTo>
                  <a:lnTo>
                    <a:pt x="283602" y="20020"/>
                  </a:lnTo>
                  <a:lnTo>
                    <a:pt x="320176" y="43273"/>
                  </a:lnTo>
                  <a:lnTo>
                    <a:pt x="350680" y="73777"/>
                  </a:lnTo>
                  <a:lnTo>
                    <a:pt x="373933" y="110351"/>
                  </a:lnTo>
                  <a:lnTo>
                    <a:pt x="388751" y="151811"/>
                  </a:lnTo>
                  <a:lnTo>
                    <a:pt x="393954" y="196977"/>
                  </a:lnTo>
                  <a:lnTo>
                    <a:pt x="388751" y="242142"/>
                  </a:lnTo>
                  <a:lnTo>
                    <a:pt x="373933" y="283602"/>
                  </a:lnTo>
                  <a:lnTo>
                    <a:pt x="350680" y="320176"/>
                  </a:lnTo>
                  <a:lnTo>
                    <a:pt x="320176" y="350680"/>
                  </a:lnTo>
                  <a:lnTo>
                    <a:pt x="283602" y="373933"/>
                  </a:lnTo>
                  <a:lnTo>
                    <a:pt x="242142" y="388751"/>
                  </a:lnTo>
                  <a:lnTo>
                    <a:pt x="196977" y="393954"/>
                  </a:lnTo>
                  <a:lnTo>
                    <a:pt x="151811" y="388751"/>
                  </a:lnTo>
                  <a:lnTo>
                    <a:pt x="110351" y="373933"/>
                  </a:lnTo>
                  <a:lnTo>
                    <a:pt x="73777" y="350680"/>
                  </a:lnTo>
                  <a:lnTo>
                    <a:pt x="43273" y="320176"/>
                  </a:lnTo>
                  <a:lnTo>
                    <a:pt x="20020" y="283602"/>
                  </a:lnTo>
                  <a:lnTo>
                    <a:pt x="5202" y="242142"/>
                  </a:lnTo>
                  <a:lnTo>
                    <a:pt x="0" y="196977"/>
                  </a:lnTo>
                  <a:close/>
                </a:path>
              </a:pathLst>
            </a:custGeom>
            <a:ln w="9906">
              <a:solidFill>
                <a:srgbClr val="EB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0" y="3896105"/>
              <a:ext cx="193547" cy="1935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751957" y="3909440"/>
              <a:ext cx="1910080" cy="165100"/>
            </a:xfrm>
            <a:custGeom>
              <a:avLst/>
              <a:gdLst/>
              <a:ahLst/>
              <a:cxnLst/>
              <a:rect l="l" t="t" r="r" b="b"/>
              <a:pathLst>
                <a:path w="1910079" h="165100">
                  <a:moveTo>
                    <a:pt x="1827276" y="0"/>
                  </a:moveTo>
                  <a:lnTo>
                    <a:pt x="1827276" y="41148"/>
                  </a:lnTo>
                  <a:lnTo>
                    <a:pt x="0" y="41148"/>
                  </a:lnTo>
                  <a:lnTo>
                    <a:pt x="0" y="123444"/>
                  </a:lnTo>
                  <a:lnTo>
                    <a:pt x="1827276" y="123444"/>
                  </a:lnTo>
                  <a:lnTo>
                    <a:pt x="1827276" y="164592"/>
                  </a:lnTo>
                  <a:lnTo>
                    <a:pt x="1909572" y="82296"/>
                  </a:lnTo>
                  <a:lnTo>
                    <a:pt x="1827276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51957" y="3909440"/>
              <a:ext cx="1910080" cy="165100"/>
            </a:xfrm>
            <a:custGeom>
              <a:avLst/>
              <a:gdLst/>
              <a:ahLst/>
              <a:cxnLst/>
              <a:rect l="l" t="t" r="r" b="b"/>
              <a:pathLst>
                <a:path w="1910079" h="165100">
                  <a:moveTo>
                    <a:pt x="0" y="41148"/>
                  </a:moveTo>
                  <a:lnTo>
                    <a:pt x="1827276" y="41148"/>
                  </a:lnTo>
                  <a:lnTo>
                    <a:pt x="1827276" y="0"/>
                  </a:lnTo>
                  <a:lnTo>
                    <a:pt x="1909572" y="82296"/>
                  </a:lnTo>
                  <a:lnTo>
                    <a:pt x="1827276" y="164592"/>
                  </a:lnTo>
                  <a:lnTo>
                    <a:pt x="1827276" y="123444"/>
                  </a:lnTo>
                  <a:lnTo>
                    <a:pt x="0" y="123444"/>
                  </a:lnTo>
                  <a:lnTo>
                    <a:pt x="0" y="41148"/>
                  </a:lnTo>
                  <a:close/>
                </a:path>
              </a:pathLst>
            </a:custGeom>
            <a:ln w="9906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58002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5" h="394335">
                  <a:moveTo>
                    <a:pt x="196977" y="0"/>
                  </a:moveTo>
                  <a:lnTo>
                    <a:pt x="151811" y="5202"/>
                  </a:lnTo>
                  <a:lnTo>
                    <a:pt x="110351" y="20020"/>
                  </a:lnTo>
                  <a:lnTo>
                    <a:pt x="73777" y="43273"/>
                  </a:lnTo>
                  <a:lnTo>
                    <a:pt x="43273" y="73777"/>
                  </a:lnTo>
                  <a:lnTo>
                    <a:pt x="20020" y="110351"/>
                  </a:lnTo>
                  <a:lnTo>
                    <a:pt x="5202" y="151811"/>
                  </a:lnTo>
                  <a:lnTo>
                    <a:pt x="0" y="196977"/>
                  </a:lnTo>
                  <a:lnTo>
                    <a:pt x="5202" y="242142"/>
                  </a:lnTo>
                  <a:lnTo>
                    <a:pt x="20020" y="283602"/>
                  </a:lnTo>
                  <a:lnTo>
                    <a:pt x="43273" y="320176"/>
                  </a:lnTo>
                  <a:lnTo>
                    <a:pt x="73777" y="350680"/>
                  </a:lnTo>
                  <a:lnTo>
                    <a:pt x="110351" y="373933"/>
                  </a:lnTo>
                  <a:lnTo>
                    <a:pt x="151811" y="388751"/>
                  </a:lnTo>
                  <a:lnTo>
                    <a:pt x="196977" y="393954"/>
                  </a:lnTo>
                  <a:lnTo>
                    <a:pt x="242142" y="388751"/>
                  </a:lnTo>
                  <a:lnTo>
                    <a:pt x="283602" y="373933"/>
                  </a:lnTo>
                  <a:lnTo>
                    <a:pt x="320176" y="350680"/>
                  </a:lnTo>
                  <a:lnTo>
                    <a:pt x="350680" y="320176"/>
                  </a:lnTo>
                  <a:lnTo>
                    <a:pt x="373933" y="283602"/>
                  </a:lnTo>
                  <a:lnTo>
                    <a:pt x="388751" y="242142"/>
                  </a:lnTo>
                  <a:lnTo>
                    <a:pt x="393954" y="196977"/>
                  </a:lnTo>
                  <a:lnTo>
                    <a:pt x="388751" y="151811"/>
                  </a:lnTo>
                  <a:lnTo>
                    <a:pt x="373933" y="110351"/>
                  </a:lnTo>
                  <a:lnTo>
                    <a:pt x="350680" y="73777"/>
                  </a:lnTo>
                  <a:lnTo>
                    <a:pt x="320176" y="43273"/>
                  </a:lnTo>
                  <a:lnTo>
                    <a:pt x="283602" y="20020"/>
                  </a:lnTo>
                  <a:lnTo>
                    <a:pt x="242142" y="5202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58002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5" h="394335">
                  <a:moveTo>
                    <a:pt x="0" y="196977"/>
                  </a:moveTo>
                  <a:lnTo>
                    <a:pt x="5202" y="151811"/>
                  </a:lnTo>
                  <a:lnTo>
                    <a:pt x="20020" y="110351"/>
                  </a:lnTo>
                  <a:lnTo>
                    <a:pt x="43273" y="73777"/>
                  </a:lnTo>
                  <a:lnTo>
                    <a:pt x="73777" y="43273"/>
                  </a:lnTo>
                  <a:lnTo>
                    <a:pt x="110351" y="20020"/>
                  </a:lnTo>
                  <a:lnTo>
                    <a:pt x="151811" y="5202"/>
                  </a:lnTo>
                  <a:lnTo>
                    <a:pt x="196977" y="0"/>
                  </a:lnTo>
                  <a:lnTo>
                    <a:pt x="242142" y="5202"/>
                  </a:lnTo>
                  <a:lnTo>
                    <a:pt x="283602" y="20020"/>
                  </a:lnTo>
                  <a:lnTo>
                    <a:pt x="320176" y="43273"/>
                  </a:lnTo>
                  <a:lnTo>
                    <a:pt x="350680" y="73777"/>
                  </a:lnTo>
                  <a:lnTo>
                    <a:pt x="373933" y="110351"/>
                  </a:lnTo>
                  <a:lnTo>
                    <a:pt x="388751" y="151811"/>
                  </a:lnTo>
                  <a:lnTo>
                    <a:pt x="393954" y="196977"/>
                  </a:lnTo>
                  <a:lnTo>
                    <a:pt x="388751" y="242142"/>
                  </a:lnTo>
                  <a:lnTo>
                    <a:pt x="373933" y="283602"/>
                  </a:lnTo>
                  <a:lnTo>
                    <a:pt x="350680" y="320176"/>
                  </a:lnTo>
                  <a:lnTo>
                    <a:pt x="320176" y="350680"/>
                  </a:lnTo>
                  <a:lnTo>
                    <a:pt x="283602" y="373933"/>
                  </a:lnTo>
                  <a:lnTo>
                    <a:pt x="242142" y="388751"/>
                  </a:lnTo>
                  <a:lnTo>
                    <a:pt x="196977" y="393954"/>
                  </a:lnTo>
                  <a:lnTo>
                    <a:pt x="151811" y="388751"/>
                  </a:lnTo>
                  <a:lnTo>
                    <a:pt x="110351" y="373933"/>
                  </a:lnTo>
                  <a:lnTo>
                    <a:pt x="73777" y="350680"/>
                  </a:lnTo>
                  <a:lnTo>
                    <a:pt x="43273" y="320176"/>
                  </a:lnTo>
                  <a:lnTo>
                    <a:pt x="20020" y="283602"/>
                  </a:lnTo>
                  <a:lnTo>
                    <a:pt x="5202" y="242142"/>
                  </a:lnTo>
                  <a:lnTo>
                    <a:pt x="0" y="196977"/>
                  </a:lnTo>
                  <a:close/>
                </a:path>
              </a:pathLst>
            </a:custGeom>
            <a:ln w="9906">
              <a:solidFill>
                <a:srgbClr val="EB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8206" y="3896105"/>
              <a:ext cx="193547" cy="19354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661529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4" h="394335">
                  <a:moveTo>
                    <a:pt x="196977" y="0"/>
                  </a:moveTo>
                  <a:lnTo>
                    <a:pt x="151811" y="5202"/>
                  </a:lnTo>
                  <a:lnTo>
                    <a:pt x="110351" y="20020"/>
                  </a:lnTo>
                  <a:lnTo>
                    <a:pt x="73777" y="43273"/>
                  </a:lnTo>
                  <a:lnTo>
                    <a:pt x="43273" y="73777"/>
                  </a:lnTo>
                  <a:lnTo>
                    <a:pt x="20020" y="110351"/>
                  </a:lnTo>
                  <a:lnTo>
                    <a:pt x="5202" y="151811"/>
                  </a:lnTo>
                  <a:lnTo>
                    <a:pt x="0" y="196977"/>
                  </a:lnTo>
                  <a:lnTo>
                    <a:pt x="5202" y="242142"/>
                  </a:lnTo>
                  <a:lnTo>
                    <a:pt x="20020" y="283602"/>
                  </a:lnTo>
                  <a:lnTo>
                    <a:pt x="43273" y="320176"/>
                  </a:lnTo>
                  <a:lnTo>
                    <a:pt x="73777" y="350680"/>
                  </a:lnTo>
                  <a:lnTo>
                    <a:pt x="110351" y="373933"/>
                  </a:lnTo>
                  <a:lnTo>
                    <a:pt x="151811" y="388751"/>
                  </a:lnTo>
                  <a:lnTo>
                    <a:pt x="196977" y="393954"/>
                  </a:lnTo>
                  <a:lnTo>
                    <a:pt x="242142" y="388751"/>
                  </a:lnTo>
                  <a:lnTo>
                    <a:pt x="283602" y="373933"/>
                  </a:lnTo>
                  <a:lnTo>
                    <a:pt x="320176" y="350680"/>
                  </a:lnTo>
                  <a:lnTo>
                    <a:pt x="350680" y="320176"/>
                  </a:lnTo>
                  <a:lnTo>
                    <a:pt x="373933" y="283602"/>
                  </a:lnTo>
                  <a:lnTo>
                    <a:pt x="388751" y="242142"/>
                  </a:lnTo>
                  <a:lnTo>
                    <a:pt x="393954" y="196977"/>
                  </a:lnTo>
                  <a:lnTo>
                    <a:pt x="388751" y="151811"/>
                  </a:lnTo>
                  <a:lnTo>
                    <a:pt x="373933" y="110351"/>
                  </a:lnTo>
                  <a:lnTo>
                    <a:pt x="350680" y="73777"/>
                  </a:lnTo>
                  <a:lnTo>
                    <a:pt x="320176" y="43273"/>
                  </a:lnTo>
                  <a:lnTo>
                    <a:pt x="283602" y="20020"/>
                  </a:lnTo>
                  <a:lnTo>
                    <a:pt x="242142" y="5202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535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61529" y="3795902"/>
              <a:ext cx="394335" cy="394335"/>
            </a:xfrm>
            <a:custGeom>
              <a:avLst/>
              <a:gdLst/>
              <a:ahLst/>
              <a:cxnLst/>
              <a:rect l="l" t="t" r="r" b="b"/>
              <a:pathLst>
                <a:path w="394334" h="394335">
                  <a:moveTo>
                    <a:pt x="0" y="196977"/>
                  </a:moveTo>
                  <a:lnTo>
                    <a:pt x="5202" y="151811"/>
                  </a:lnTo>
                  <a:lnTo>
                    <a:pt x="20020" y="110351"/>
                  </a:lnTo>
                  <a:lnTo>
                    <a:pt x="43273" y="73777"/>
                  </a:lnTo>
                  <a:lnTo>
                    <a:pt x="73777" y="43273"/>
                  </a:lnTo>
                  <a:lnTo>
                    <a:pt x="110351" y="20020"/>
                  </a:lnTo>
                  <a:lnTo>
                    <a:pt x="151811" y="5202"/>
                  </a:lnTo>
                  <a:lnTo>
                    <a:pt x="196977" y="0"/>
                  </a:lnTo>
                  <a:lnTo>
                    <a:pt x="242142" y="5202"/>
                  </a:lnTo>
                  <a:lnTo>
                    <a:pt x="283602" y="20020"/>
                  </a:lnTo>
                  <a:lnTo>
                    <a:pt x="320176" y="43273"/>
                  </a:lnTo>
                  <a:lnTo>
                    <a:pt x="350680" y="73777"/>
                  </a:lnTo>
                  <a:lnTo>
                    <a:pt x="373933" y="110351"/>
                  </a:lnTo>
                  <a:lnTo>
                    <a:pt x="388751" y="151811"/>
                  </a:lnTo>
                  <a:lnTo>
                    <a:pt x="393954" y="196977"/>
                  </a:lnTo>
                  <a:lnTo>
                    <a:pt x="388751" y="242142"/>
                  </a:lnTo>
                  <a:lnTo>
                    <a:pt x="373933" y="283602"/>
                  </a:lnTo>
                  <a:lnTo>
                    <a:pt x="350680" y="320176"/>
                  </a:lnTo>
                  <a:lnTo>
                    <a:pt x="320176" y="350680"/>
                  </a:lnTo>
                  <a:lnTo>
                    <a:pt x="283602" y="373933"/>
                  </a:lnTo>
                  <a:lnTo>
                    <a:pt x="242142" y="388751"/>
                  </a:lnTo>
                  <a:lnTo>
                    <a:pt x="196977" y="393954"/>
                  </a:lnTo>
                  <a:lnTo>
                    <a:pt x="151811" y="388751"/>
                  </a:lnTo>
                  <a:lnTo>
                    <a:pt x="110351" y="373933"/>
                  </a:lnTo>
                  <a:lnTo>
                    <a:pt x="73777" y="350680"/>
                  </a:lnTo>
                  <a:lnTo>
                    <a:pt x="43273" y="320176"/>
                  </a:lnTo>
                  <a:lnTo>
                    <a:pt x="20020" y="283602"/>
                  </a:lnTo>
                  <a:lnTo>
                    <a:pt x="5202" y="242142"/>
                  </a:lnTo>
                  <a:lnTo>
                    <a:pt x="0" y="196977"/>
                  </a:lnTo>
                  <a:close/>
                </a:path>
              </a:pathLst>
            </a:custGeom>
            <a:ln w="9906">
              <a:solidFill>
                <a:srgbClr val="EB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0969" y="3896105"/>
              <a:ext cx="194309" cy="19354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448120" y="3744734"/>
            <a:ext cx="6915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10" dirty="0">
                <a:solidFill>
                  <a:srgbClr val="00A0C8"/>
                </a:solidFill>
                <a:latin typeface="Trebuchet MS"/>
                <a:cs typeface="Trebuchet MS"/>
              </a:rPr>
              <a:t>automated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7551" y="4239367"/>
            <a:ext cx="1055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Sour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80924" y="4231595"/>
            <a:ext cx="379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uild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84298" y="4231595"/>
            <a:ext cx="556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gin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87671" y="4207516"/>
            <a:ext cx="786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odu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759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Custom</a:t>
            </a:r>
            <a:r>
              <a:rPr spc="-25" dirty="0"/>
              <a:t> </a:t>
            </a:r>
            <a:r>
              <a:rPr dirty="0"/>
              <a:t>pipelines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use</a:t>
            </a:r>
            <a:r>
              <a:rPr spc="-20" dirty="0"/>
              <a:t> </a:t>
            </a:r>
            <a:r>
              <a:rPr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28" y="861113"/>
            <a:ext cx="7129780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8387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Provisioning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sz="2200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Publishing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artifacts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to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Regions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Multi-layer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manual approvals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Periodic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24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replacement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CodePipeline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– a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superpower!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s12d.com/stepfunctions-codebuild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62903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Secrets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and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configuration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7" y="340830"/>
            <a:ext cx="1233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</a:t>
            </a:r>
            <a:r>
              <a:rPr dirty="0"/>
              <a:t>ecrets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30" y="1851482"/>
            <a:ext cx="2369185" cy="2383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spc="16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1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FFFFF"/>
                </a:solidFill>
                <a:latin typeface="Trebuchet MS"/>
                <a:cs typeface="Trebuchet MS"/>
              </a:rPr>
              <a:t>SAM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endParaRPr sz="2100">
              <a:latin typeface="Trebuchet MS"/>
              <a:cs typeface="Trebuchet MS"/>
            </a:endParaRPr>
          </a:p>
          <a:p>
            <a:pPr marL="298450" marR="189230" indent="-285750" algn="just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values,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type,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allowed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1400">
              <a:latin typeface="Trebuchet MS"/>
              <a:cs typeface="Trebuchet MS"/>
            </a:endParaRPr>
          </a:p>
          <a:p>
            <a:pPr marL="298450" marR="337820" indent="-28575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overridden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endParaRPr sz="1400">
              <a:latin typeface="Trebuchet MS"/>
              <a:cs typeface="Trebuchet MS"/>
            </a:endParaRPr>
          </a:p>
          <a:p>
            <a:pPr marL="298450" marR="5080" indent="-28575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passed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Lambda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functions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environment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8169" y="1851482"/>
            <a:ext cx="1910714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Stage</a:t>
            </a:r>
            <a:r>
              <a:rPr sz="21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169" y="2180666"/>
            <a:ext cx="227711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Declared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Gateway</a:t>
            </a:r>
            <a:endParaRPr sz="1400">
              <a:latin typeface="Trebuchet MS"/>
              <a:cs typeface="Trebuchet MS"/>
            </a:endParaRPr>
          </a:p>
          <a:p>
            <a:pPr marL="298450" marR="35623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stage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specific </a:t>
            </a:r>
            <a:r>
              <a:rPr sz="1400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situations</a:t>
            </a:r>
            <a:endParaRPr sz="1400">
              <a:latin typeface="Trebuchet MS"/>
              <a:cs typeface="Trebuchet MS"/>
            </a:endParaRPr>
          </a:p>
          <a:p>
            <a:pPr marL="298450" marR="30353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overridden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00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Canary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releases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0809" y="1851480"/>
            <a:ext cx="2411095" cy="20612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Parameter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endParaRPr sz="210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Accessible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SAM </a:t>
            </a:r>
            <a:r>
              <a:rPr sz="1400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template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deployment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1400">
              <a:latin typeface="Trebuchet MS"/>
              <a:cs typeface="Trebuchet MS"/>
            </a:endParaRPr>
          </a:p>
          <a:p>
            <a:pPr marL="298450" marR="205104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Accessible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1400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endParaRPr sz="1400">
              <a:latin typeface="Trebuchet MS"/>
              <a:cs typeface="Trebuchet MS"/>
            </a:endParaRPr>
          </a:p>
          <a:p>
            <a:pPr marL="298450" marR="52324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upp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cry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14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253" y="663701"/>
            <a:ext cx="733043" cy="1026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4507" y="803147"/>
            <a:ext cx="749807" cy="74980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902121" y="823332"/>
            <a:ext cx="677545" cy="704215"/>
            <a:chOff x="6902121" y="823332"/>
            <a:chExt cx="677545" cy="704215"/>
          </a:xfrm>
        </p:grpSpPr>
        <p:sp>
          <p:nvSpPr>
            <p:cNvPr id="10" name="object 10"/>
            <p:cNvSpPr/>
            <p:nvPr/>
          </p:nvSpPr>
          <p:spPr>
            <a:xfrm>
              <a:off x="6902120" y="823340"/>
              <a:ext cx="677545" cy="704215"/>
            </a:xfrm>
            <a:custGeom>
              <a:avLst/>
              <a:gdLst/>
              <a:ahLst/>
              <a:cxnLst/>
              <a:rect l="l" t="t" r="r" b="b"/>
              <a:pathLst>
                <a:path w="677545" h="704215">
                  <a:moveTo>
                    <a:pt x="296684" y="435330"/>
                  </a:moveTo>
                  <a:lnTo>
                    <a:pt x="184124" y="435330"/>
                  </a:lnTo>
                  <a:lnTo>
                    <a:pt x="184124" y="465289"/>
                  </a:lnTo>
                  <a:lnTo>
                    <a:pt x="296684" y="465289"/>
                  </a:lnTo>
                  <a:lnTo>
                    <a:pt x="296684" y="435330"/>
                  </a:lnTo>
                  <a:close/>
                </a:path>
                <a:path w="677545" h="704215">
                  <a:moveTo>
                    <a:pt x="296684" y="379158"/>
                  </a:moveTo>
                  <a:lnTo>
                    <a:pt x="184124" y="379158"/>
                  </a:lnTo>
                  <a:lnTo>
                    <a:pt x="184124" y="409117"/>
                  </a:lnTo>
                  <a:lnTo>
                    <a:pt x="296684" y="409117"/>
                  </a:lnTo>
                  <a:lnTo>
                    <a:pt x="296684" y="379158"/>
                  </a:lnTo>
                  <a:close/>
                </a:path>
                <a:path w="677545" h="704215">
                  <a:moveTo>
                    <a:pt x="296684" y="322973"/>
                  </a:moveTo>
                  <a:lnTo>
                    <a:pt x="184124" y="322973"/>
                  </a:lnTo>
                  <a:lnTo>
                    <a:pt x="184124" y="352933"/>
                  </a:lnTo>
                  <a:lnTo>
                    <a:pt x="296684" y="352933"/>
                  </a:lnTo>
                  <a:lnTo>
                    <a:pt x="296684" y="322973"/>
                  </a:lnTo>
                  <a:close/>
                </a:path>
                <a:path w="677545" h="704215">
                  <a:moveTo>
                    <a:pt x="354622" y="259588"/>
                  </a:moveTo>
                  <a:lnTo>
                    <a:pt x="347891" y="252869"/>
                  </a:lnTo>
                  <a:lnTo>
                    <a:pt x="324599" y="252869"/>
                  </a:lnTo>
                  <a:lnTo>
                    <a:pt x="324599" y="282829"/>
                  </a:lnTo>
                  <a:lnTo>
                    <a:pt x="324599" y="505599"/>
                  </a:lnTo>
                  <a:lnTo>
                    <a:pt x="157556" y="505599"/>
                  </a:lnTo>
                  <a:lnTo>
                    <a:pt x="157556" y="282829"/>
                  </a:lnTo>
                  <a:lnTo>
                    <a:pt x="324599" y="282829"/>
                  </a:lnTo>
                  <a:lnTo>
                    <a:pt x="324599" y="252869"/>
                  </a:lnTo>
                  <a:lnTo>
                    <a:pt x="134264" y="252869"/>
                  </a:lnTo>
                  <a:lnTo>
                    <a:pt x="127533" y="259588"/>
                  </a:lnTo>
                  <a:lnTo>
                    <a:pt x="127533" y="528840"/>
                  </a:lnTo>
                  <a:lnTo>
                    <a:pt x="134264" y="535559"/>
                  </a:lnTo>
                  <a:lnTo>
                    <a:pt x="347891" y="535559"/>
                  </a:lnTo>
                  <a:lnTo>
                    <a:pt x="354622" y="528840"/>
                  </a:lnTo>
                  <a:lnTo>
                    <a:pt x="354622" y="505599"/>
                  </a:lnTo>
                  <a:lnTo>
                    <a:pt x="354622" y="282829"/>
                  </a:lnTo>
                  <a:lnTo>
                    <a:pt x="354622" y="259588"/>
                  </a:lnTo>
                  <a:close/>
                </a:path>
                <a:path w="677545" h="704215">
                  <a:moveTo>
                    <a:pt x="480987" y="175247"/>
                  </a:moveTo>
                  <a:lnTo>
                    <a:pt x="474268" y="168529"/>
                  </a:lnTo>
                  <a:lnTo>
                    <a:pt x="7442" y="168529"/>
                  </a:lnTo>
                  <a:lnTo>
                    <a:pt x="711" y="175247"/>
                  </a:lnTo>
                  <a:lnTo>
                    <a:pt x="711" y="627113"/>
                  </a:lnTo>
                  <a:lnTo>
                    <a:pt x="7442" y="633831"/>
                  </a:lnTo>
                  <a:lnTo>
                    <a:pt x="353720" y="633831"/>
                  </a:lnTo>
                  <a:lnTo>
                    <a:pt x="353720" y="603872"/>
                  </a:lnTo>
                  <a:lnTo>
                    <a:pt x="30734" y="603872"/>
                  </a:lnTo>
                  <a:lnTo>
                    <a:pt x="30734" y="198488"/>
                  </a:lnTo>
                  <a:lnTo>
                    <a:pt x="450977" y="198488"/>
                  </a:lnTo>
                  <a:lnTo>
                    <a:pt x="450977" y="324027"/>
                  </a:lnTo>
                  <a:lnTo>
                    <a:pt x="480987" y="324027"/>
                  </a:lnTo>
                  <a:lnTo>
                    <a:pt x="480987" y="175247"/>
                  </a:lnTo>
                  <a:close/>
                </a:path>
                <a:path w="677545" h="704215">
                  <a:moveTo>
                    <a:pt x="483235" y="125387"/>
                  </a:moveTo>
                  <a:lnTo>
                    <a:pt x="473925" y="112356"/>
                  </a:lnTo>
                  <a:lnTo>
                    <a:pt x="437019" y="60718"/>
                  </a:lnTo>
                  <a:lnTo>
                    <a:pt x="437019" y="112356"/>
                  </a:lnTo>
                  <a:lnTo>
                    <a:pt x="44094" y="112356"/>
                  </a:lnTo>
                  <a:lnTo>
                    <a:pt x="102920" y="29959"/>
                  </a:lnTo>
                  <a:lnTo>
                    <a:pt x="378180" y="29959"/>
                  </a:lnTo>
                  <a:lnTo>
                    <a:pt x="437019" y="112356"/>
                  </a:lnTo>
                  <a:lnTo>
                    <a:pt x="437019" y="60718"/>
                  </a:lnTo>
                  <a:lnTo>
                    <a:pt x="415048" y="29959"/>
                  </a:lnTo>
                  <a:lnTo>
                    <a:pt x="395338" y="2362"/>
                  </a:lnTo>
                  <a:lnTo>
                    <a:pt x="390817" y="12"/>
                  </a:lnTo>
                  <a:lnTo>
                    <a:pt x="385978" y="0"/>
                  </a:lnTo>
                  <a:lnTo>
                    <a:pt x="95719" y="0"/>
                  </a:lnTo>
                  <a:lnTo>
                    <a:pt x="1016" y="121158"/>
                  </a:lnTo>
                  <a:lnTo>
                    <a:pt x="0" y="135547"/>
                  </a:lnTo>
                  <a:lnTo>
                    <a:pt x="6692" y="142265"/>
                  </a:lnTo>
                  <a:lnTo>
                    <a:pt x="466128" y="142316"/>
                  </a:lnTo>
                  <a:lnTo>
                    <a:pt x="469277" y="142328"/>
                  </a:lnTo>
                  <a:lnTo>
                    <a:pt x="472363" y="141351"/>
                  </a:lnTo>
                  <a:lnTo>
                    <a:pt x="481660" y="134734"/>
                  </a:lnTo>
                  <a:lnTo>
                    <a:pt x="483235" y="125387"/>
                  </a:lnTo>
                  <a:close/>
                </a:path>
                <a:path w="677545" h="704215">
                  <a:moveTo>
                    <a:pt x="677456" y="470204"/>
                  </a:moveTo>
                  <a:lnTo>
                    <a:pt x="670725" y="463499"/>
                  </a:lnTo>
                  <a:lnTo>
                    <a:pt x="647280" y="463499"/>
                  </a:lnTo>
                  <a:lnTo>
                    <a:pt x="647280" y="493458"/>
                  </a:lnTo>
                  <a:lnTo>
                    <a:pt x="647280" y="674128"/>
                  </a:lnTo>
                  <a:lnTo>
                    <a:pt x="424256" y="674128"/>
                  </a:lnTo>
                  <a:lnTo>
                    <a:pt x="424256" y="493458"/>
                  </a:lnTo>
                  <a:lnTo>
                    <a:pt x="647280" y="493458"/>
                  </a:lnTo>
                  <a:lnTo>
                    <a:pt x="647280" y="463499"/>
                  </a:lnTo>
                  <a:lnTo>
                    <a:pt x="405257" y="463473"/>
                  </a:lnTo>
                  <a:lnTo>
                    <a:pt x="394208" y="474497"/>
                  </a:lnTo>
                  <a:lnTo>
                    <a:pt x="394246" y="697382"/>
                  </a:lnTo>
                  <a:lnTo>
                    <a:pt x="400964" y="704088"/>
                  </a:lnTo>
                  <a:lnTo>
                    <a:pt x="670725" y="704088"/>
                  </a:lnTo>
                  <a:lnTo>
                    <a:pt x="677456" y="697382"/>
                  </a:lnTo>
                  <a:lnTo>
                    <a:pt x="677456" y="674128"/>
                  </a:lnTo>
                  <a:lnTo>
                    <a:pt x="677456" y="493458"/>
                  </a:lnTo>
                  <a:lnTo>
                    <a:pt x="677456" y="470204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2802" y="1156202"/>
              <a:ext cx="170346" cy="1480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95870" y="1340167"/>
              <a:ext cx="86995" cy="127635"/>
            </a:xfrm>
            <a:custGeom>
              <a:avLst/>
              <a:gdLst/>
              <a:ahLst/>
              <a:cxnLst/>
              <a:rect l="l" t="t" r="r" b="b"/>
              <a:pathLst>
                <a:path w="86995" h="127634">
                  <a:moveTo>
                    <a:pt x="86639" y="39509"/>
                  </a:moveTo>
                  <a:lnTo>
                    <a:pt x="84099" y="29933"/>
                  </a:lnTo>
                  <a:lnTo>
                    <a:pt x="82359" y="23355"/>
                  </a:lnTo>
                  <a:lnTo>
                    <a:pt x="72529" y="10528"/>
                  </a:lnTo>
                  <a:lnTo>
                    <a:pt x="58610" y="2324"/>
                  </a:lnTo>
                  <a:lnTo>
                    <a:pt x="54216" y="1714"/>
                  </a:lnTo>
                  <a:lnTo>
                    <a:pt x="54216" y="45212"/>
                  </a:lnTo>
                  <a:lnTo>
                    <a:pt x="52920" y="48348"/>
                  </a:lnTo>
                  <a:lnTo>
                    <a:pt x="48310" y="52882"/>
                  </a:lnTo>
                  <a:lnTo>
                    <a:pt x="45224" y="54127"/>
                  </a:lnTo>
                  <a:lnTo>
                    <a:pt x="42024" y="54089"/>
                  </a:lnTo>
                  <a:lnTo>
                    <a:pt x="36385" y="53454"/>
                  </a:lnTo>
                  <a:lnTo>
                    <a:pt x="31927" y="49009"/>
                  </a:lnTo>
                  <a:lnTo>
                    <a:pt x="30543" y="36703"/>
                  </a:lnTo>
                  <a:lnTo>
                    <a:pt x="35344" y="30708"/>
                  </a:lnTo>
                  <a:lnTo>
                    <a:pt x="42024" y="29959"/>
                  </a:lnTo>
                  <a:lnTo>
                    <a:pt x="45262" y="29933"/>
                  </a:lnTo>
                  <a:lnTo>
                    <a:pt x="48387" y="31178"/>
                  </a:lnTo>
                  <a:lnTo>
                    <a:pt x="50723" y="33413"/>
                  </a:lnTo>
                  <a:lnTo>
                    <a:pt x="52971" y="35687"/>
                  </a:lnTo>
                  <a:lnTo>
                    <a:pt x="54190" y="38760"/>
                  </a:lnTo>
                  <a:lnTo>
                    <a:pt x="54216" y="45212"/>
                  </a:lnTo>
                  <a:lnTo>
                    <a:pt x="54216" y="1714"/>
                  </a:lnTo>
                  <a:lnTo>
                    <a:pt x="12306" y="12293"/>
                  </a:lnTo>
                  <a:lnTo>
                    <a:pt x="0" y="41948"/>
                  </a:lnTo>
                  <a:lnTo>
                    <a:pt x="0" y="42100"/>
                  </a:lnTo>
                  <a:lnTo>
                    <a:pt x="3302" y="58420"/>
                  </a:lnTo>
                  <a:lnTo>
                    <a:pt x="12306" y="71755"/>
                  </a:lnTo>
                  <a:lnTo>
                    <a:pt x="25666" y="80746"/>
                  </a:lnTo>
                  <a:lnTo>
                    <a:pt x="27012" y="81026"/>
                  </a:lnTo>
                  <a:lnTo>
                    <a:pt x="27012" y="127038"/>
                  </a:lnTo>
                  <a:lnTo>
                    <a:pt x="57035" y="127038"/>
                  </a:lnTo>
                  <a:lnTo>
                    <a:pt x="57035" y="81419"/>
                  </a:lnTo>
                  <a:lnTo>
                    <a:pt x="63246" y="79768"/>
                  </a:lnTo>
                  <a:lnTo>
                    <a:pt x="76085" y="69964"/>
                  </a:lnTo>
                  <a:lnTo>
                    <a:pt x="84315" y="56070"/>
                  </a:lnTo>
                  <a:lnTo>
                    <a:pt x="84582" y="54127"/>
                  </a:lnTo>
                  <a:lnTo>
                    <a:pt x="86639" y="39509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25952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5" dirty="0"/>
              <a:t> </a:t>
            </a:r>
            <a:r>
              <a:rPr spc="-5" dirty="0"/>
              <a:t>AppConfig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86" y="1224562"/>
            <a:ext cx="4244340" cy="249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92075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Create, manage, and deploy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configurations</a:t>
            </a:r>
            <a:endParaRPr sz="2400">
              <a:latin typeface="Arial"/>
              <a:cs typeface="Arial"/>
            </a:endParaRPr>
          </a:p>
          <a:p>
            <a:pPr marL="297815" marR="5080" indent="-285750">
              <a:lnSpc>
                <a:spcPct val="100000"/>
              </a:lnSpc>
              <a:spcBef>
                <a:spcPts val="107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Built-in validation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checks and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  <a:p>
            <a:pPr marL="298450" marR="243204" indent="-285750">
              <a:lnSpc>
                <a:spcPct val="100000"/>
              </a:lnSpc>
              <a:spcBef>
                <a:spcPts val="1080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Integrated deploy action for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CodePipeline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40" y="1703844"/>
            <a:ext cx="1902713" cy="19027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5608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30" dirty="0"/>
              <a:t> </a:t>
            </a:r>
            <a:r>
              <a:rPr spc="-5" dirty="0"/>
              <a:t>AppConfig</a:t>
            </a:r>
            <a:r>
              <a:rPr spc="-15" dirty="0"/>
              <a:t> </a:t>
            </a:r>
            <a:r>
              <a:rPr dirty="0"/>
              <a:t>Lambda</a:t>
            </a:r>
            <a:r>
              <a:rPr spc="5" dirty="0"/>
              <a:t> </a:t>
            </a:r>
            <a:r>
              <a:rPr dirty="0"/>
              <a:t>extension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28" y="861113"/>
            <a:ext cx="784733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updating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Lambda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parameters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redeploying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your function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Simplifies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using AWS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AppConfig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while reducing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calls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AppConfig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200">
              <a:latin typeface="Arial"/>
              <a:cs typeface="Arial"/>
            </a:endParaRPr>
          </a:p>
          <a:p>
            <a:pPr marL="355600" marR="46863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Reduced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costs from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shorter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Lambda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processing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s12d.com/appconfig-extension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50774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Additional</a:t>
            </a:r>
            <a:r>
              <a:rPr sz="4000" b="1" spc="-7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resources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32550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Additional</a:t>
            </a:r>
            <a:r>
              <a:rPr spc="-90" dirty="0"/>
              <a:t> </a:t>
            </a:r>
            <a:r>
              <a:rPr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60815"/>
            <a:ext cx="4717415" cy="35369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APN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Partners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s12d.com/cicd-partners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serverlessland.com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Serverless YouTube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youtube.com/c/ServerlessLand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18878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latin typeface="Arial"/>
                <a:cs typeface="Arial"/>
              </a:rPr>
              <a:t>C</a:t>
            </a:r>
            <a:r>
              <a:rPr sz="4000" b="1" spc="-5" dirty="0">
                <a:latin typeface="Arial"/>
                <a:cs typeface="Arial"/>
              </a:rPr>
              <a:t>losin</a:t>
            </a:r>
            <a:r>
              <a:rPr sz="4000" b="1" dirty="0">
                <a:latin typeface="Arial"/>
                <a:cs typeface="Arial"/>
              </a:rPr>
              <a:t>g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11938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</a:t>
            </a:r>
            <a:r>
              <a:rPr dirty="0"/>
              <a:t>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60815"/>
            <a:ext cx="7056755" cy="35369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workflows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Safe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300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CodeSuite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pipelines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Secrets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Additional resources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Q&amp;A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442" y="1729630"/>
            <a:ext cx="2732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sz="4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638" y="2550919"/>
            <a:ext cx="1776095" cy="2626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6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sz="1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rv</a:t>
            </a:r>
            <a:r>
              <a:rPr sz="16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sz="1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sz="16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le</a:t>
            </a:r>
            <a:r>
              <a:rPr sz="1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ss</a:t>
            </a:r>
            <a:r>
              <a:rPr sz="16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land.</a:t>
            </a:r>
            <a:r>
              <a:rPr sz="1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6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om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4627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100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–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Starting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right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spc="-5" dirty="0"/>
              <a:t>2020,</a:t>
            </a:r>
            <a:r>
              <a:rPr spc="10" dirty="0"/>
              <a:t> </a:t>
            </a:r>
            <a:r>
              <a:rPr spc="-5" dirty="0"/>
              <a:t>Amazon </a:t>
            </a:r>
            <a:r>
              <a:rPr dirty="0"/>
              <a:t>Web</a:t>
            </a:r>
            <a:r>
              <a:rPr spc="-5" dirty="0"/>
              <a:t> Services,</a:t>
            </a:r>
            <a:r>
              <a:rPr spc="10" dirty="0"/>
              <a:t> </a:t>
            </a:r>
            <a:r>
              <a:rPr spc="-5" dirty="0"/>
              <a:t>Inc.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5" dirty="0"/>
              <a:t>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202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0" dirty="0"/>
              <a:t> </a:t>
            </a:r>
            <a:r>
              <a:rPr dirty="0"/>
              <a:t>Lambda</a:t>
            </a:r>
            <a:r>
              <a:rPr spc="-25" dirty="0"/>
              <a:t> </a:t>
            </a:r>
            <a:r>
              <a:rPr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60815"/>
            <a:ext cx="4402455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with: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Lambda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Triggers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continuous delivery pipeline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repository.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0703" y="0"/>
            <a:ext cx="4273295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202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0" dirty="0"/>
              <a:t> </a:t>
            </a:r>
            <a:r>
              <a:rPr dirty="0"/>
              <a:t>Lambda</a:t>
            </a:r>
            <a:r>
              <a:rPr spc="-25" dirty="0"/>
              <a:t> </a:t>
            </a:r>
            <a:r>
              <a:rPr dirty="0"/>
              <a:t>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332" y="960815"/>
            <a:ext cx="3618865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applications: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Scheduled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Notifications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Queue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8050"/>
            <a:ext cx="4202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AWS</a:t>
            </a:r>
            <a:r>
              <a:rPr spc="-60" dirty="0"/>
              <a:t> </a:t>
            </a:r>
            <a:r>
              <a:rPr dirty="0"/>
              <a:t>Lambda</a:t>
            </a:r>
            <a:r>
              <a:rPr spc="-25" dirty="0"/>
              <a:t> </a:t>
            </a:r>
            <a:r>
              <a:rPr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60815"/>
            <a:ext cx="5941060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Author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scratch: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delivery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IAM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role and permissions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boundary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single Lambda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276"/>
            <a:ext cx="57861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Arial"/>
                <a:cs typeface="Arial"/>
              </a:rPr>
              <a:t>200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–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Safe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deployments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86" y="340830"/>
            <a:ext cx="2592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Meet</a:t>
            </a:r>
            <a:r>
              <a:rPr spc="-40" dirty="0"/>
              <a:t> </a:t>
            </a:r>
            <a:r>
              <a:rPr spc="-5" dirty="0"/>
              <a:t>AWS</a:t>
            </a:r>
            <a:r>
              <a:rPr spc="-65" dirty="0"/>
              <a:t> </a:t>
            </a:r>
            <a:r>
              <a:rPr spc="-5" dirty="0"/>
              <a:t>SAM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86" y="903111"/>
            <a:ext cx="5130800" cy="3510279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15"/>
              </a:spcBef>
              <a:buChar char="•"/>
              <a:tabLst>
                <a:tab pos="354965" algn="l"/>
                <a:tab pos="355600" algn="l"/>
              </a:tabLst>
            </a:pPr>
            <a:r>
              <a:rPr sz="1750" dirty="0">
                <a:solidFill>
                  <a:srgbClr val="EB5F06"/>
                </a:solidFill>
                <a:latin typeface="Arial"/>
                <a:cs typeface="Arial"/>
              </a:rPr>
              <a:t>AWS</a:t>
            </a:r>
            <a:r>
              <a:rPr sz="1750" spc="-30" dirty="0">
                <a:solidFill>
                  <a:srgbClr val="EB5F06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S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erverless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A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pplication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M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odel</a:t>
            </a:r>
            <a:endParaRPr sz="1750">
              <a:latin typeface="Arial"/>
              <a:cs typeface="Arial"/>
            </a:endParaRPr>
          </a:p>
          <a:p>
            <a:pPr marL="355600" marR="476250" indent="-342900">
              <a:lnSpc>
                <a:spcPct val="100000"/>
              </a:lnSpc>
              <a:spcBef>
                <a:spcPts val="919"/>
              </a:spcBef>
              <a:buChar char="•"/>
              <a:tabLst>
                <a:tab pos="354965" algn="l"/>
                <a:tab pos="35560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Can mix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7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traditional</a:t>
            </a:r>
            <a:r>
              <a:rPr sz="1750" spc="15" dirty="0">
                <a:solidFill>
                  <a:srgbClr val="EB5F06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CloudFormation </a:t>
            </a:r>
            <a:r>
              <a:rPr sz="1750" spc="-475" dirty="0">
                <a:solidFill>
                  <a:srgbClr val="EB5F06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resources</a:t>
            </a:r>
            <a:r>
              <a:rPr sz="1750" spc="15" dirty="0">
                <a:solidFill>
                  <a:srgbClr val="EB5F06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 the same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endParaRPr sz="1750">
              <a:latin typeface="Arial"/>
              <a:cs typeface="Arial"/>
            </a:endParaRPr>
          </a:p>
          <a:p>
            <a:pPr marL="1098550" marR="167005" lvl="1" indent="-342900">
              <a:lnSpc>
                <a:spcPct val="100000"/>
              </a:lnSpc>
              <a:spcBef>
                <a:spcPts val="915"/>
              </a:spcBef>
              <a:buChar char="•"/>
              <a:tabLst>
                <a:tab pos="1097915" algn="l"/>
                <a:tab pos="109855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S3, Amazon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Kinesis,</a:t>
            </a:r>
            <a:r>
              <a:rPr sz="17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AWS </a:t>
            </a:r>
            <a:r>
              <a:rPr sz="175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1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25"/>
              </a:spcBef>
              <a:buChar char="•"/>
              <a:tabLst>
                <a:tab pos="354965" algn="l"/>
                <a:tab pos="35560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Supports</a:t>
            </a:r>
            <a:r>
              <a:rPr sz="17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use of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Parameters,</a:t>
            </a:r>
            <a:r>
              <a:rPr sz="1750" spc="20" dirty="0">
                <a:solidFill>
                  <a:srgbClr val="EB5F06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Mappings,</a:t>
            </a:r>
            <a:r>
              <a:rPr sz="1750" spc="10" dirty="0">
                <a:solidFill>
                  <a:srgbClr val="EB5F06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Outputs</a:t>
            </a:r>
            <a:endParaRPr sz="1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19"/>
              </a:spcBef>
              <a:buChar char="•"/>
              <a:tabLst>
                <a:tab pos="354965" algn="l"/>
                <a:tab pos="35560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Supports Intrinsic Functions</a:t>
            </a:r>
            <a:endParaRPr sz="1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Char char="•"/>
              <a:tabLst>
                <a:tab pos="354965" algn="l"/>
                <a:tab pos="35560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7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7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EB5F06"/>
                </a:solidFill>
                <a:latin typeface="Arial"/>
                <a:cs typeface="Arial"/>
              </a:rPr>
              <a:t>ImportValue</a:t>
            </a:r>
            <a:endParaRPr sz="1750">
              <a:latin typeface="Arial"/>
              <a:cs typeface="Arial"/>
            </a:endParaRPr>
          </a:p>
          <a:p>
            <a:pPr marL="1097915" marR="586105" lvl="1" indent="-342900">
              <a:lnSpc>
                <a:spcPct val="100000"/>
              </a:lnSpc>
              <a:spcBef>
                <a:spcPts val="925"/>
              </a:spcBef>
              <a:buChar char="•"/>
              <a:tabLst>
                <a:tab pos="1097915" algn="l"/>
                <a:tab pos="1098550" algn="l"/>
              </a:tabLst>
            </a:pP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(exceptions</a:t>
            </a:r>
            <a:r>
              <a:rPr sz="17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RestApiId,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Policies, </a:t>
            </a:r>
            <a:r>
              <a:rPr sz="175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StageName</a:t>
            </a:r>
            <a:r>
              <a:rPr sz="1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Arial"/>
                <a:cs typeface="Arial"/>
              </a:rPr>
              <a:t>attributes)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8561" y="0"/>
            <a:ext cx="3885437" cy="5143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1253</Words>
  <Application>Microsoft Office PowerPoint</Application>
  <PresentationFormat>On-screen Show (16:9)</PresentationFormat>
  <Paragraphs>252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Trebuchet MS</vt:lpstr>
      <vt:lpstr>Lucida Console</vt:lpstr>
      <vt:lpstr>Office Theme</vt:lpstr>
      <vt:lpstr>Building CI/CD workflows for  serverless applications</vt:lpstr>
      <vt:lpstr>Agenda</vt:lpstr>
      <vt:lpstr>What is CI/CD?</vt:lpstr>
      <vt:lpstr>100 – Starting right</vt:lpstr>
      <vt:lpstr>AWS Lambda applications</vt:lpstr>
      <vt:lpstr>AWS Lambda applications</vt:lpstr>
      <vt:lpstr>AWS Lambda applications</vt:lpstr>
      <vt:lpstr>200 – Safe deployments</vt:lpstr>
      <vt:lpstr>Meet AWS SAM</vt:lpstr>
      <vt:lpstr>AWS SAM templates</vt:lpstr>
      <vt:lpstr>AWS SAM templates</vt:lpstr>
      <vt:lpstr>AWS SAM safe deployments</vt:lpstr>
      <vt:lpstr>AWS Lambda alias traffic shifting &amp; AWS SAM</vt:lpstr>
      <vt:lpstr>Example AWS SAM resource</vt:lpstr>
      <vt:lpstr>AWS Lambda Alias Traffic Shifting &amp; AWS SAM</vt:lpstr>
      <vt:lpstr>AWS SAM safe deployments</vt:lpstr>
      <vt:lpstr>300 – AWS CodeSuite services</vt:lpstr>
      <vt:lpstr>AWS CodeCommit</vt:lpstr>
      <vt:lpstr>AWS CodeBuild</vt:lpstr>
      <vt:lpstr>AWS CodeDeploy</vt:lpstr>
      <vt:lpstr>AWS CodePipeline</vt:lpstr>
      <vt:lpstr>AWS CodeSuite</vt:lpstr>
      <vt:lpstr>AWS Partner Network</vt:lpstr>
      <vt:lpstr>400 – Custom pipelines</vt:lpstr>
      <vt:lpstr>CodePipeline and AWS Step Functions</vt:lpstr>
      <vt:lpstr>What is AWS Step Functions?</vt:lpstr>
      <vt:lpstr>Serverless workflows</vt:lpstr>
      <vt:lpstr>AWS Step Functions and AWS CodeBuild</vt:lpstr>
      <vt:lpstr>Dynamic parallelism</vt:lpstr>
      <vt:lpstr>Custom pipelines – use cases</vt:lpstr>
      <vt:lpstr>Secrets and configuration</vt:lpstr>
      <vt:lpstr>Secrets</vt:lpstr>
      <vt:lpstr>AWS AppConfig</vt:lpstr>
      <vt:lpstr>AWS AppConfig Lambda extension</vt:lpstr>
      <vt:lpstr>Additional resources</vt:lpstr>
      <vt:lpstr>Additional resources</vt:lpstr>
      <vt:lpstr>Closing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Sathish Venkateswarlu</cp:lastModifiedBy>
  <cp:revision>1</cp:revision>
  <dcterms:created xsi:type="dcterms:W3CDTF">2021-08-11T20:17:46Z</dcterms:created>
  <dcterms:modified xsi:type="dcterms:W3CDTF">2021-08-17T18:35:07Z</dcterms:modified>
</cp:coreProperties>
</file>